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541" r:id="rId3"/>
    <p:sldId id="257" r:id="rId4"/>
    <p:sldId id="544" r:id="rId5"/>
    <p:sldId id="542" r:id="rId6"/>
    <p:sldId id="540" r:id="rId7"/>
    <p:sldId id="545" r:id="rId8"/>
    <p:sldId id="546" r:id="rId9"/>
    <p:sldId id="547" r:id="rId10"/>
    <p:sldId id="548" r:id="rId11"/>
    <p:sldId id="549" r:id="rId12"/>
    <p:sldId id="330" r:id="rId13"/>
    <p:sldId id="287" r:id="rId14"/>
    <p:sldId id="355" r:id="rId15"/>
    <p:sldId id="371" r:id="rId16"/>
    <p:sldId id="377" r:id="rId17"/>
    <p:sldId id="543" r:id="rId18"/>
    <p:sldId id="346" r:id="rId19"/>
    <p:sldId id="557" r:id="rId20"/>
    <p:sldId id="560" r:id="rId21"/>
    <p:sldId id="559" r:id="rId22"/>
    <p:sldId id="555" r:id="rId23"/>
    <p:sldId id="558" r:id="rId24"/>
    <p:sldId id="272" r:id="rId25"/>
    <p:sldId id="553" r:id="rId26"/>
    <p:sldId id="554" r:id="rId27"/>
    <p:sldId id="271" r:id="rId28"/>
  </p:sldIdLst>
  <p:sldSz cx="12192000" cy="6858000"/>
  <p:notesSz cx="6858000" cy="9144000"/>
  <p:custDataLst>
    <p:tags r:id="rId30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15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11100-CD19-4A7E-B1E1-F6F2707EEC62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38BF-1C5B-422F-A067-1061DE8DE3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1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538BF-1C5B-422F-A067-1061DE8DE3F8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05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Kontra</a:t>
            </a:r>
            <a:r>
              <a:rPr lang="en-US" sz="1200" dirty="0"/>
              <a:t> acquired a vintage hand 30kg </a:t>
            </a:r>
            <a:r>
              <a:rPr lang="en-US" sz="1200" dirty="0" err="1"/>
              <a:t>Probat</a:t>
            </a:r>
            <a:r>
              <a:rPr lang="en-US" sz="1200" dirty="0"/>
              <a:t> from 1962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Nobody knew how to operate it so I was pretty clueless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 was responsible and with the traction </a:t>
            </a:r>
            <a:r>
              <a:rPr lang="en-US" sz="1200" dirty="0" err="1"/>
              <a:t>Kontra</a:t>
            </a:r>
            <a:r>
              <a:rPr lang="en-US" sz="1200" dirty="0"/>
              <a:t> had failing to keep the customers happy was really a frightening thought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 had to really think deep and I realized that I had to just keep it simple and build on my knowledge about thermodynamics and chemical transformation.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 specific fancy molecules but just the fact that it takes a lot of energy to boil water and that the dry state in the end needs less energy and color much me an indicator for how developed the coffee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 had an approach and was up for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 pulled it off matching time before and after first crack and matching color of old products and </a:t>
            </a:r>
            <a:r>
              <a:rPr lang="en-US" sz="1200" dirty="0" err="1"/>
              <a:t>Kontra</a:t>
            </a:r>
            <a:r>
              <a:rPr lang="en-US" sz="1200" dirty="0"/>
              <a:t> and the customers where happy!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Two years after roasting my first bean I consulted in South Korea and with me simple approach I was quickly </a:t>
            </a:r>
            <a:r>
              <a:rPr lang="en-US" sz="1200" dirty="0" err="1"/>
              <a:t>abot</a:t>
            </a:r>
            <a:r>
              <a:rPr lang="en-US" sz="1200" dirty="0"/>
              <a:t> to help them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Only after solving the challenge with the 30kg </a:t>
            </a:r>
            <a:r>
              <a:rPr lang="en-US" sz="1200" dirty="0" err="1"/>
              <a:t>Probat</a:t>
            </a:r>
            <a:r>
              <a:rPr lang="en-US" sz="1200" dirty="0"/>
              <a:t> myself I felt like a coffee roaster</a:t>
            </a:r>
            <a:endParaRPr lang="da-DK" sz="1200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538BF-1C5B-422F-A067-1061DE8DE3F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348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reading all the ‘How to do this and that</a:t>
            </a:r>
            <a:r>
              <a:rPr lang="da-DK" dirty="0"/>
              <a:t>’ it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refreshing</a:t>
            </a:r>
            <a:r>
              <a:rPr lang="da-DK" dirty="0"/>
              <a:t> to </a:t>
            </a:r>
            <a:r>
              <a:rPr lang="da-DK" dirty="0" err="1"/>
              <a:t>learn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in science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destinguish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DESCRIPTOIN and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Don’t</a:t>
            </a:r>
            <a:r>
              <a:rPr lang="da-DK" dirty="0"/>
              <a:t> chase the GOD SHOT </a:t>
            </a:r>
            <a:r>
              <a:rPr lang="da-DK" dirty="0" err="1"/>
              <a:t>because</a:t>
            </a:r>
            <a:r>
              <a:rPr lang="da-DK" dirty="0"/>
              <a:t>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people</a:t>
            </a:r>
            <a:r>
              <a:rPr lang="da-DK" dirty="0"/>
              <a:t> have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preferences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And </a:t>
            </a:r>
            <a:r>
              <a:rPr lang="da-DK" dirty="0" err="1"/>
              <a:t>often</a:t>
            </a:r>
            <a:r>
              <a:rPr lang="da-DK" dirty="0"/>
              <a:t> small </a:t>
            </a:r>
            <a:r>
              <a:rPr lang="da-DK" dirty="0" err="1"/>
              <a:t>obsessive</a:t>
            </a:r>
            <a:r>
              <a:rPr lang="da-DK" dirty="0"/>
              <a:t> </a:t>
            </a:r>
            <a:r>
              <a:rPr lang="da-DK" dirty="0" err="1"/>
              <a:t>aspects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percieveable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Many</a:t>
            </a:r>
            <a:r>
              <a:rPr lang="da-DK" dirty="0"/>
              <a:t> of </a:t>
            </a:r>
            <a:r>
              <a:rPr lang="da-DK" dirty="0" err="1"/>
              <a:t>my</a:t>
            </a:r>
            <a:r>
              <a:rPr lang="da-DK" dirty="0"/>
              <a:t> </a:t>
            </a:r>
            <a:r>
              <a:rPr lang="da-DK" dirty="0" err="1"/>
              <a:t>claims</a:t>
            </a:r>
            <a:r>
              <a:rPr lang="da-DK" dirty="0"/>
              <a:t> as a </a:t>
            </a:r>
            <a:r>
              <a:rPr lang="da-DK" dirty="0" err="1"/>
              <a:t>roasting</a:t>
            </a:r>
            <a:r>
              <a:rPr lang="da-DK" dirty="0"/>
              <a:t> </a:t>
            </a:r>
            <a:r>
              <a:rPr lang="da-DK" dirty="0" err="1"/>
              <a:t>teacher</a:t>
            </a:r>
            <a:r>
              <a:rPr lang="da-DK" dirty="0"/>
              <a:t> </a:t>
            </a:r>
            <a:r>
              <a:rPr lang="da-DK" dirty="0" err="1"/>
              <a:t>where</a:t>
            </a:r>
            <a:r>
              <a:rPr lang="da-DK" dirty="0"/>
              <a:t> not true or </a:t>
            </a:r>
            <a:r>
              <a:rPr lang="da-DK" dirty="0" err="1"/>
              <a:t>too</a:t>
            </a:r>
            <a:r>
              <a:rPr lang="da-DK" dirty="0"/>
              <a:t> small to </a:t>
            </a:r>
            <a:r>
              <a:rPr lang="da-DK" dirty="0" err="1"/>
              <a:t>be</a:t>
            </a:r>
            <a:r>
              <a:rPr lang="da-DK" dirty="0"/>
              <a:t> relevant!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538BF-1C5B-422F-A067-1061DE8DE3F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223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4E3BA-EF87-4A0C-B003-9D9404A66B7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157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4E3BA-EF87-4A0C-B003-9D9404A66B7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396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DCEE7-23DD-3666-1983-C85BA6439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788F6AD-0DBE-E55A-C6CB-4038EE8C4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31B219-F8A0-990F-FEAC-51E091D2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935931-AA9C-426B-64A8-AC32645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6028C18-8E84-2772-EFD9-285CCB0F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570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7580B-85D3-5E20-79C0-B14FBC69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52FA686-941F-3C76-4E6F-EA7EDF467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F4AA95-57AB-866A-047C-4214B169E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928C78A-D1B2-30AD-71E7-C1AB9FF52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E5DD09-4B15-40FB-4A4E-13AE980C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487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F5405AC-5EE6-2E9C-BB52-12C66FA95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FC39940-17CB-15A9-3CF7-7685630B4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8DFE329-C378-3181-A600-643C7E24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AE79AB-871D-E208-615A-9834D6B7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90B345-0A8D-4AF5-712A-930B4881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101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" smtClean="0"/>
              <a:pPr/>
              <a:t>‹nr.›</a:t>
            </a:fld>
            <a:endParaRPr lang="da"/>
          </a:p>
        </p:txBody>
      </p:sp>
    </p:spTree>
    <p:extLst>
      <p:ext uri="{BB962C8B-B14F-4D97-AF65-F5344CB8AC3E}">
        <p14:creationId xmlns:p14="http://schemas.microsoft.com/office/powerpoint/2010/main" val="95829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BEC60-E32F-E522-FC13-FF4B8AFD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F1C7E2-1760-B2C7-800F-249C66BF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CB5B349-8121-FD52-3121-92BC87A3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DB002A4-9594-7782-CE50-10FDB6C4B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7A3535-EF92-E122-20BA-6E181ED0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7795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7D41F-85E8-B886-F988-C6957DB5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3BA9FC-685E-16C0-7AAD-64CD61782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528488-DA4D-5ABB-B832-7BFF8B76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2F59A0-C8FF-C47E-02BE-8400CD4E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34C857-3F8E-CE2F-5211-072F0B68B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859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2D7EC-B502-F773-1FAD-BD7A6A58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A98B49-6FDC-9E2A-7037-02F0264C6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0904329-2470-CDC7-7423-3D281164B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0B84728-3EC5-31A7-1A0E-49D9ED57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4EE9337-FF37-69CC-1FB6-1ABF61F4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D26987B-8C58-B33F-B04E-A21B1A115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05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1A4CA-11CF-1D40-1EE5-A8D35A3D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F1F2EB-DAE2-C6C6-B5E8-EEF2650FF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ECBD024-CD15-5760-0EC4-82BC98183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D0AF26-B066-B493-5E01-2393CB40A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7D013BE-812B-245F-57EC-FE2D1C433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5622A37-5423-09C6-43F6-6A184233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16CE7FB-4E81-F8C9-3508-D78A8BE8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8F8A5E7-80EA-2740-A47E-57F855EE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219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FBE1D-C9AB-7029-6018-D8AD0FFA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4A2189F-8EDD-50B2-612F-DB4737ED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BB69963-C766-0A56-EC06-41131056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5C3F888-F9E5-A65E-BE8E-49C539087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6799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73F3148-9922-ABEB-3DF5-1300B3C9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2BFEB39-5468-646F-CF6D-2397CCE3B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C35C08F-9BE0-B7AC-3483-1B2A5B5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594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285C3-9B24-180E-6B69-85664B63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7A1CC0-BE43-C9B0-4383-7EE442800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6885B8-C100-FEA8-EDAE-5F091E0A7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7F55658-54CA-C707-238E-C17B38C2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309ACB0-C1A1-2689-8725-D9EFCA69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B41ED78-F00A-4EE9-2C76-9DCDB906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644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41E17E-644E-4F71-96BA-C27ACD53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FA7A772-C92D-AAC4-D565-7606FC8B6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AC9A51-9E94-D3A5-656D-80F8333B8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3EB9234-E93D-79E0-7BD1-230B93CA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0A1EF11-E4EE-F9FF-1C34-2FF103F7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F6003E8-DC7F-9F4D-7160-DB98E1DD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122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32954CC-5EAF-A902-B7CB-5129D8EBA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17841C-A4A8-23F8-34A4-072818D4B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D84236-377B-6BBB-E390-16E2DD44A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0BDAA-C60F-4CA2-AFB3-1F2B809740CE}" type="datetimeFigureOut">
              <a:rPr lang="da-DK" smtClean="0"/>
              <a:t>26-06-2024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D9F5D8-811F-9A9F-54A3-3F42A0F80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E40F1B-099B-CEE3-07F3-32396F9C8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C1D2E-692B-4E5F-88DD-32E3B39866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717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jpeg"/><Relationship Id="rId7" Type="http://schemas.openxmlformats.org/officeDocument/2006/relationships/image" Target="../media/image7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6.png"/><Relationship Id="rId5" Type="http://schemas.openxmlformats.org/officeDocument/2006/relationships/image" Target="../media/image23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0.gif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4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0ABA7E-C005-B536-68D4-51535438E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76" y="179614"/>
            <a:ext cx="4171675" cy="738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06A44-C017-8B74-E7A2-4AE88E9D3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75" y="1549400"/>
            <a:ext cx="7714876" cy="523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EA5A78-5EB8-A24A-C69B-D09B25922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94" y="355600"/>
            <a:ext cx="9144000" cy="2387600"/>
          </a:xfrm>
        </p:spPr>
        <p:txBody>
          <a:bodyPr>
            <a:normAutofit/>
          </a:bodyPr>
          <a:lstStyle/>
          <a:p>
            <a:pPr algn="l" fontAlgn="base"/>
            <a:r>
              <a:rPr lang="en-US" sz="4800" b="0" i="0" dirty="0">
                <a:effectLst/>
                <a:latin typeface="Source Sans Pro" panose="020B0604020202020204" pitchFamily="34" charset="0"/>
              </a:rPr>
              <a:t>Why </a:t>
            </a:r>
            <a:r>
              <a:rPr lang="en-US" sz="4800" b="1" i="0" dirty="0">
                <a:effectLst/>
                <a:latin typeface="Source Sans Pro" panose="020B0604020202020204" pitchFamily="34" charset="0"/>
              </a:rPr>
              <a:t>Rate of Rise</a:t>
            </a:r>
            <a:r>
              <a:rPr lang="en-US" sz="4800" b="0" i="0" dirty="0">
                <a:effectLst/>
                <a:latin typeface="Source Sans Pro" panose="020B0604020202020204" pitchFamily="34" charset="0"/>
              </a:rPr>
              <a:t> is a </a:t>
            </a:r>
            <a:r>
              <a:rPr lang="en-US" sz="4800" b="1" i="0" dirty="0">
                <a:effectLst/>
                <a:latin typeface="Source Sans Pro" panose="020B0604020202020204" pitchFamily="34" charset="0"/>
              </a:rPr>
              <a:t>bad</a:t>
            </a:r>
            <a:r>
              <a:rPr lang="en-US" sz="4800" b="0" i="0" dirty="0">
                <a:effectLst/>
                <a:latin typeface="Source Sans Pro" panose="020B0604020202020204" pitchFamily="34" charset="0"/>
              </a:rPr>
              <a:t> reference point for </a:t>
            </a:r>
            <a:r>
              <a:rPr lang="en-US" sz="4800" b="1" i="0" dirty="0">
                <a:effectLst/>
                <a:latin typeface="Source Sans Pro" panose="020B0604020202020204" pitchFamily="34" charset="0"/>
              </a:rPr>
              <a:t>optimizing</a:t>
            </a:r>
            <a:r>
              <a:rPr lang="en-US" sz="4800" b="0" i="0" dirty="0">
                <a:effectLst/>
                <a:latin typeface="Source Sans Pro" panose="020B0604020202020204" pitchFamily="34" charset="0"/>
              </a:rPr>
              <a:t> </a:t>
            </a:r>
            <a:r>
              <a:rPr lang="en-US" sz="4800" b="1" i="0" dirty="0" err="1">
                <a:effectLst/>
                <a:latin typeface="Source Sans Pro" panose="020B0604020202020204" pitchFamily="34" charset="0"/>
              </a:rPr>
              <a:t>flavour</a:t>
            </a:r>
            <a:r>
              <a:rPr lang="en-US" sz="4800" b="0" i="0" dirty="0">
                <a:effectLst/>
                <a:latin typeface="Source Sans Pro" panose="020B0604020202020204" pitchFamily="34" charset="0"/>
              </a:rPr>
              <a:t> in coffee roasting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29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8F5DD-685D-C0CD-0E1D-35135A2A2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8" y="96065"/>
            <a:ext cx="10515600" cy="1325563"/>
          </a:xfrm>
        </p:spPr>
        <p:txBody>
          <a:bodyPr/>
          <a:lstStyle/>
          <a:p>
            <a:r>
              <a:rPr lang="en-US" dirty="0"/>
              <a:t>Ida Steen joins CoffeeMind </a:t>
            </a:r>
            <a:br>
              <a:rPr lang="en-US" dirty="0"/>
            </a:br>
            <a:r>
              <a:rPr lang="en-US" dirty="0"/>
              <a:t>in 2014</a:t>
            </a:r>
            <a:endParaRPr lang="da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241FD3-25B4-B44C-7007-0D1BDA9BA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79"/>
          <a:stretch/>
        </p:blipFill>
        <p:spPr bwMode="auto">
          <a:xfrm>
            <a:off x="55518" y="1690688"/>
            <a:ext cx="5591534" cy="47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AF2CFB1-9B05-7DF0-2861-210C39EA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60" y="96065"/>
            <a:ext cx="5094515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892C178-BD73-787F-C540-40EB430E8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" b="5905"/>
          <a:stretch/>
        </p:blipFill>
        <p:spPr bwMode="auto">
          <a:xfrm>
            <a:off x="6220689" y="3273742"/>
            <a:ext cx="5191896" cy="35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249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710892-A4A6-4D71-2BDF-A807422C1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0179" r="5460"/>
          <a:stretch/>
        </p:blipFill>
        <p:spPr bwMode="auto">
          <a:xfrm>
            <a:off x="6458446" y="2191196"/>
            <a:ext cx="5582867" cy="399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D1D8672-551E-A66C-2077-0DEF272C4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15060" r="4745" b="13453"/>
          <a:stretch/>
        </p:blipFill>
        <p:spPr bwMode="auto">
          <a:xfrm>
            <a:off x="123528" y="2191196"/>
            <a:ext cx="6132418" cy="399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1FE5027-21AC-6CF0-A9B8-FDC57DF17C00}"/>
              </a:ext>
            </a:extLst>
          </p:cNvPr>
          <p:cNvSpPr txBox="1"/>
          <p:nvPr/>
        </p:nvSpPr>
        <p:spPr>
          <a:xfrm>
            <a:off x="7724751" y="6246524"/>
            <a:ext cx="32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Consumer testing: PREFERENCES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4F42831-AD3D-BA92-F1AA-273A44F4715B}"/>
              </a:ext>
            </a:extLst>
          </p:cNvPr>
          <p:cNvSpPr txBox="1"/>
          <p:nvPr/>
        </p:nvSpPr>
        <p:spPr>
          <a:xfrm>
            <a:off x="1440471" y="6246524"/>
            <a:ext cx="3297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Laboratory analysis: DESCRIPTIVE</a:t>
            </a:r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D7B3479-E0CB-0047-2861-12C1D1772CC8}"/>
              </a:ext>
            </a:extLst>
          </p:cNvPr>
          <p:cNvSpPr txBox="1"/>
          <p:nvPr/>
        </p:nvSpPr>
        <p:spPr>
          <a:xfrm>
            <a:off x="3082073" y="242144"/>
            <a:ext cx="6752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600" dirty="0"/>
              <a:t>No universal </a:t>
            </a:r>
            <a:r>
              <a:rPr lang="da-DK" sz="3600" dirty="0" err="1"/>
              <a:t>quality</a:t>
            </a:r>
            <a:r>
              <a:rPr lang="da-DK" sz="3600" dirty="0"/>
              <a:t> yard </a:t>
            </a:r>
            <a:r>
              <a:rPr lang="da-DK" sz="3600" dirty="0" err="1"/>
              <a:t>stick</a:t>
            </a:r>
            <a:endParaRPr lang="da-DK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3600" dirty="0"/>
              <a:t>Small differences </a:t>
            </a:r>
            <a:r>
              <a:rPr lang="da-DK" sz="3600" dirty="0" err="1"/>
              <a:t>are</a:t>
            </a:r>
            <a:r>
              <a:rPr lang="da-DK" sz="3600" dirty="0"/>
              <a:t> not relevant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54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145E6-DF30-451C-9ABE-FB19E114E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469"/>
          <a:stretch/>
        </p:blipFill>
        <p:spPr>
          <a:xfrm>
            <a:off x="413119" y="5451481"/>
            <a:ext cx="5114140" cy="115507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E6D7C86-EF5C-45C7-AD52-B7134DF3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28" y="847431"/>
            <a:ext cx="4599547" cy="3676976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F6B3C8C-ABCF-4502-A46C-97E6A5DA916E}"/>
              </a:ext>
            </a:extLst>
          </p:cNvPr>
          <p:cNvSpPr txBox="1"/>
          <p:nvPr/>
        </p:nvSpPr>
        <p:spPr>
          <a:xfrm>
            <a:off x="4288061" y="1774505"/>
            <a:ext cx="1008161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COL 80%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55A2EB6-A688-41A6-82A6-ABB2C6C9E1DA}"/>
              </a:ext>
            </a:extLst>
          </p:cNvPr>
          <p:cNvSpPr txBox="1"/>
          <p:nvPr/>
        </p:nvSpPr>
        <p:spPr>
          <a:xfrm>
            <a:off x="3195628" y="3428327"/>
            <a:ext cx="1023037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DEV 15%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2E23336-AC00-469A-A424-D36A678DAD37}"/>
              </a:ext>
            </a:extLst>
          </p:cNvPr>
          <p:cNvSpPr txBox="1"/>
          <p:nvPr/>
        </p:nvSpPr>
        <p:spPr>
          <a:xfrm>
            <a:off x="1656594" y="4269924"/>
            <a:ext cx="800860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/>
              <a:t>1st 5%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BA7EE6-A4FE-4C94-7299-81927CFA8EFD}"/>
              </a:ext>
            </a:extLst>
          </p:cNvPr>
          <p:cNvSpPr txBox="1"/>
          <p:nvPr/>
        </p:nvSpPr>
        <p:spPr>
          <a:xfrm>
            <a:off x="56236" y="-62768"/>
            <a:ext cx="5324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err="1"/>
              <a:t>Roast</a:t>
            </a:r>
            <a:r>
              <a:rPr lang="da-DK" sz="2800" dirty="0"/>
              <a:t> </a:t>
            </a:r>
            <a:r>
              <a:rPr lang="da-DK" sz="2800" dirty="0" err="1"/>
              <a:t>profile</a:t>
            </a:r>
            <a:r>
              <a:rPr lang="da-DK" sz="2800" dirty="0"/>
              <a:t> parameter </a:t>
            </a:r>
            <a:r>
              <a:rPr lang="da-DK" sz="2800" dirty="0" err="1"/>
              <a:t>priorities</a:t>
            </a:r>
            <a:r>
              <a:rPr lang="da-DK" sz="2800" dirty="0"/>
              <a:t> from </a:t>
            </a:r>
            <a:r>
              <a:rPr lang="da-DK" sz="2800" dirty="0" err="1"/>
              <a:t>our</a:t>
            </a:r>
            <a:r>
              <a:rPr lang="da-DK" sz="2800" dirty="0"/>
              <a:t> research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DB20DB43-A532-276D-910F-BCD001506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30" y="891339"/>
            <a:ext cx="4120830" cy="3394142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473C32AF-8DCA-F433-DE5C-986868EC5067}"/>
              </a:ext>
            </a:extLst>
          </p:cNvPr>
          <p:cNvCxnSpPr/>
          <p:nvPr/>
        </p:nvCxnSpPr>
        <p:spPr>
          <a:xfrm>
            <a:off x="5862918" y="0"/>
            <a:ext cx="0" cy="6858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792A6379-BB88-4ED1-DAD5-7463A7546506}"/>
              </a:ext>
            </a:extLst>
          </p:cNvPr>
          <p:cNvSpPr txBox="1"/>
          <p:nvPr/>
        </p:nvSpPr>
        <p:spPr>
          <a:xfrm>
            <a:off x="6096000" y="0"/>
            <a:ext cx="591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err="1"/>
              <a:t>What</a:t>
            </a:r>
            <a:r>
              <a:rPr lang="da-DK" sz="2800" dirty="0"/>
              <a:t> </a:t>
            </a:r>
            <a:r>
              <a:rPr lang="da-DK" sz="2800" dirty="0" err="1"/>
              <a:t>can</a:t>
            </a:r>
            <a:r>
              <a:rPr lang="da-DK" sz="2800" dirty="0"/>
              <a:t> </a:t>
            </a:r>
            <a:r>
              <a:rPr lang="da-DK" sz="2800" dirty="0" err="1"/>
              <a:t>you</a:t>
            </a:r>
            <a:r>
              <a:rPr lang="da-DK" sz="2800" dirty="0"/>
              <a:t> do with the Rate of Rise?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288859D-DE17-07B1-CD31-D69A5A8AE372}"/>
              </a:ext>
            </a:extLst>
          </p:cNvPr>
          <p:cNvSpPr txBox="1"/>
          <p:nvPr/>
        </p:nvSpPr>
        <p:spPr>
          <a:xfrm>
            <a:off x="6243692" y="587210"/>
            <a:ext cx="197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- </a:t>
            </a:r>
            <a:r>
              <a:rPr lang="da-DK" dirty="0" err="1"/>
              <a:t>Predict</a:t>
            </a:r>
            <a:r>
              <a:rPr lang="da-DK" dirty="0"/>
              <a:t> the future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F80106D-D2E8-5754-EB2E-6F954C42A102}"/>
              </a:ext>
            </a:extLst>
          </p:cNvPr>
          <p:cNvSpPr txBox="1"/>
          <p:nvPr/>
        </p:nvSpPr>
        <p:spPr>
          <a:xfrm>
            <a:off x="6264901" y="4524407"/>
            <a:ext cx="487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- </a:t>
            </a:r>
            <a:r>
              <a:rPr lang="da-DK" dirty="0" err="1"/>
              <a:t>Categorize</a:t>
            </a:r>
            <a:r>
              <a:rPr lang="da-DK" dirty="0"/>
              <a:t> </a:t>
            </a:r>
            <a:r>
              <a:rPr lang="da-DK" dirty="0" err="1"/>
              <a:t>roast</a:t>
            </a:r>
            <a:r>
              <a:rPr lang="da-DK" dirty="0"/>
              <a:t> with average </a:t>
            </a:r>
            <a:r>
              <a:rPr lang="da-DK" dirty="0" err="1"/>
              <a:t>RoR</a:t>
            </a:r>
            <a:r>
              <a:rPr lang="da-DK" dirty="0"/>
              <a:t> </a:t>
            </a:r>
            <a:r>
              <a:rPr lang="da-DK" dirty="0" err="1"/>
              <a:t>after</a:t>
            </a:r>
            <a:r>
              <a:rPr lang="da-DK" dirty="0"/>
              <a:t> 1st crack</a:t>
            </a:r>
          </a:p>
        </p:txBody>
      </p:sp>
      <p:pic>
        <p:nvPicPr>
          <p:cNvPr id="14" name="Picture 4" descr="https://lh3.googleusercontent.com/JybHK6gOx7mtQBj6mKwPkoUY6v7Oyx-tRzVYR-lkhHrgvCCQVCy6P25s0C9npKeJCxeReEBC-kffonBC8dLea-HjW3yZYAzf2W8iVfp_M551OD56LLpyPZhVikgxJq-7EmnmTaFK">
            <a:extLst>
              <a:ext uri="{FF2B5EF4-FFF2-40B4-BE49-F238E27FC236}">
                <a16:creationId xmlns:a16="http://schemas.microsoft.com/office/drawing/2014/main" id="{306658C1-191A-D2F4-2DB8-5BF150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/>
          <a:stretch/>
        </p:blipFill>
        <p:spPr bwMode="auto">
          <a:xfrm>
            <a:off x="6881662" y="5132665"/>
            <a:ext cx="3890971" cy="3309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DFA2C1-5BFC-C1F7-ECC1-2752CC8F8CF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951709">
            <a:off x="6964586" y="5252101"/>
            <a:ext cx="1418540" cy="464470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GB" sz="1200" dirty="0">
                <a:solidFill>
                  <a:srgbClr val="FF0000"/>
                </a:solidFill>
              </a:rPr>
              <a:t>All these roast are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GB" sz="1200" dirty="0">
                <a:solidFill>
                  <a:srgbClr val="FF0000"/>
                </a:solidFill>
              </a:rPr>
              <a:t> the same colour !!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344526F6-A895-EA9E-016B-B3996517FEBE}"/>
              </a:ext>
            </a:extLst>
          </p:cNvPr>
          <p:cNvCxnSpPr>
            <a:cxnSpLocks/>
          </p:cNvCxnSpPr>
          <p:nvPr/>
        </p:nvCxnSpPr>
        <p:spPr>
          <a:xfrm>
            <a:off x="8531035" y="5431475"/>
            <a:ext cx="1703053" cy="468630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32518A2B-885F-0ECA-6606-EE8DE5DE139F}"/>
              </a:ext>
            </a:extLst>
          </p:cNvPr>
          <p:cNvSpPr/>
          <p:nvPr/>
        </p:nvSpPr>
        <p:spPr>
          <a:xfrm>
            <a:off x="7750735" y="5148738"/>
            <a:ext cx="728025" cy="251237"/>
          </a:xfrm>
          <a:custGeom>
            <a:avLst/>
            <a:gdLst>
              <a:gd name="connsiteX0" fmla="*/ 0 w 728025"/>
              <a:gd name="connsiteY0" fmla="*/ 187170 h 251237"/>
              <a:gd name="connsiteX1" fmla="*/ 448463 w 728025"/>
              <a:gd name="connsiteY1" fmla="*/ 796 h 251237"/>
              <a:gd name="connsiteX2" fmla="*/ 728025 w 728025"/>
              <a:gd name="connsiteY2" fmla="*/ 251237 h 25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025" h="251237">
                <a:moveTo>
                  <a:pt x="0" y="187170"/>
                </a:moveTo>
                <a:cubicBezTo>
                  <a:pt x="163563" y="88644"/>
                  <a:pt x="327126" y="-9882"/>
                  <a:pt x="448463" y="796"/>
                </a:cubicBezTo>
                <a:cubicBezTo>
                  <a:pt x="569800" y="11474"/>
                  <a:pt x="648912" y="131355"/>
                  <a:pt x="728025" y="251237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496E7FFC-531E-5A6D-2C3F-15E68B405316}"/>
              </a:ext>
            </a:extLst>
          </p:cNvPr>
          <p:cNvCxnSpPr/>
          <p:nvPr/>
        </p:nvCxnSpPr>
        <p:spPr>
          <a:xfrm>
            <a:off x="9037401" y="5336943"/>
            <a:ext cx="896927" cy="262089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felt 20">
            <a:extLst>
              <a:ext uri="{FF2B5EF4-FFF2-40B4-BE49-F238E27FC236}">
                <a16:creationId xmlns:a16="http://schemas.microsoft.com/office/drawing/2014/main" id="{B86F892C-7FD8-9D28-B072-55BAA57B415B}"/>
              </a:ext>
            </a:extLst>
          </p:cNvPr>
          <p:cNvSpPr txBox="1"/>
          <p:nvPr/>
        </p:nvSpPr>
        <p:spPr>
          <a:xfrm rot="988512">
            <a:off x="8509143" y="5080334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75000"/>
                  </a:schemeClr>
                </a:solidFill>
              </a:rPr>
              <a:t>Fruity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4384AAD5-417B-AAB4-C0DF-C4FE3D80236D}"/>
              </a:ext>
            </a:extLst>
          </p:cNvPr>
          <p:cNvSpPr txBox="1"/>
          <p:nvPr/>
        </p:nvSpPr>
        <p:spPr>
          <a:xfrm rot="988512">
            <a:off x="9891686" y="5564469"/>
            <a:ext cx="907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>
                <a:solidFill>
                  <a:schemeClr val="accent1">
                    <a:lumMod val="75000"/>
                  </a:schemeClr>
                </a:solidFill>
              </a:rPr>
              <a:t>Chocolaty</a:t>
            </a:r>
            <a:endParaRPr lang="da-DK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880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43"/>
          <p:cNvSpPr/>
          <p:nvPr/>
        </p:nvSpPr>
        <p:spPr>
          <a:xfrm>
            <a:off x="7260518" y="0"/>
            <a:ext cx="4931482" cy="68580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3"/>
          <p:cNvSpPr/>
          <p:nvPr/>
        </p:nvSpPr>
        <p:spPr>
          <a:xfrm>
            <a:off x="3205372" y="0"/>
            <a:ext cx="4060315" cy="68580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43"/>
          <p:cNvSpPr/>
          <p:nvPr/>
        </p:nvSpPr>
        <p:spPr>
          <a:xfrm>
            <a:off x="1348966" y="0"/>
            <a:ext cx="1884609" cy="685800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43"/>
          <p:cNvSpPr/>
          <p:nvPr/>
        </p:nvSpPr>
        <p:spPr>
          <a:xfrm>
            <a:off x="170664" y="787567"/>
            <a:ext cx="989600" cy="989600"/>
          </a:xfrm>
          <a:prstGeom prst="rect">
            <a:avLst/>
          </a:prstGeom>
          <a:solidFill>
            <a:srgbClr val="FFD8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43"/>
          <p:cNvSpPr/>
          <p:nvPr/>
        </p:nvSpPr>
        <p:spPr>
          <a:xfrm>
            <a:off x="170664" y="2934200"/>
            <a:ext cx="989600" cy="9896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43"/>
          <p:cNvSpPr/>
          <p:nvPr/>
        </p:nvSpPr>
        <p:spPr>
          <a:xfrm>
            <a:off x="170664" y="5080833"/>
            <a:ext cx="989600" cy="989600"/>
          </a:xfrm>
          <a:prstGeom prst="rect">
            <a:avLst/>
          </a:prstGeom>
          <a:solidFill>
            <a:srgbClr val="684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6" name="Google Shape;1506;p43"/>
          <p:cNvCxnSpPr/>
          <p:nvPr/>
        </p:nvCxnSpPr>
        <p:spPr>
          <a:xfrm rot="10800000" flipH="1">
            <a:off x="3833768" y="2118231"/>
            <a:ext cx="9054" cy="3141553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07" name="Google Shape;1507;p43"/>
          <p:cNvCxnSpPr/>
          <p:nvPr/>
        </p:nvCxnSpPr>
        <p:spPr>
          <a:xfrm>
            <a:off x="3842822" y="5259784"/>
            <a:ext cx="3087232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08" name="Google Shape;1508;p43"/>
          <p:cNvSpPr txBox="1"/>
          <p:nvPr/>
        </p:nvSpPr>
        <p:spPr>
          <a:xfrm>
            <a:off x="4005784" y="5370266"/>
            <a:ext cx="722891" cy="30777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43"/>
          <p:cNvSpPr txBox="1"/>
          <p:nvPr/>
        </p:nvSpPr>
        <p:spPr>
          <a:xfrm>
            <a:off x="5024992" y="5370266"/>
            <a:ext cx="722891" cy="307777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43"/>
          <p:cNvSpPr txBox="1"/>
          <p:nvPr/>
        </p:nvSpPr>
        <p:spPr>
          <a:xfrm>
            <a:off x="5935559" y="5370266"/>
            <a:ext cx="722891" cy="307777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43"/>
          <p:cNvSpPr/>
          <p:nvPr/>
        </p:nvSpPr>
        <p:spPr>
          <a:xfrm rot="-5400000">
            <a:off x="2679024" y="3562690"/>
            <a:ext cx="3051890" cy="162972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Acidity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43"/>
          <p:cNvSpPr/>
          <p:nvPr/>
        </p:nvSpPr>
        <p:spPr>
          <a:xfrm rot="-5400000">
            <a:off x="4023468" y="4653636"/>
            <a:ext cx="869998" cy="162972"/>
          </a:xfrm>
          <a:prstGeom prst="rect">
            <a:avLst/>
          </a:prstGeom>
          <a:solidFill>
            <a:srgbClr val="7F6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Bitternes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43"/>
          <p:cNvSpPr/>
          <p:nvPr/>
        </p:nvSpPr>
        <p:spPr>
          <a:xfrm rot="-5400000">
            <a:off x="4429624" y="4293295"/>
            <a:ext cx="1590681" cy="162972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Acidity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43"/>
          <p:cNvSpPr/>
          <p:nvPr/>
        </p:nvSpPr>
        <p:spPr>
          <a:xfrm rot="-5400000">
            <a:off x="4683122" y="4293295"/>
            <a:ext cx="1590681" cy="162972"/>
          </a:xfrm>
          <a:prstGeom prst="rect">
            <a:avLst/>
          </a:prstGeom>
          <a:solidFill>
            <a:srgbClr val="7F6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Bitternes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3"/>
          <p:cNvSpPr/>
          <p:nvPr/>
        </p:nvSpPr>
        <p:spPr>
          <a:xfrm rot="-5400000">
            <a:off x="5660576" y="4667222"/>
            <a:ext cx="869999" cy="135798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Acidity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3"/>
          <p:cNvSpPr/>
          <p:nvPr/>
        </p:nvSpPr>
        <p:spPr>
          <a:xfrm rot="-5400000">
            <a:off x="4810900" y="3536875"/>
            <a:ext cx="3103521" cy="162972"/>
          </a:xfrm>
          <a:prstGeom prst="rect">
            <a:avLst/>
          </a:prstGeom>
          <a:solidFill>
            <a:srgbClr val="7F6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Bitternes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3"/>
          <p:cNvSpPr/>
          <p:nvPr/>
        </p:nvSpPr>
        <p:spPr>
          <a:xfrm>
            <a:off x="1773417" y="2880216"/>
            <a:ext cx="386354" cy="386354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3"/>
          <p:cNvSpPr/>
          <p:nvPr/>
        </p:nvSpPr>
        <p:spPr>
          <a:xfrm>
            <a:off x="2277471" y="2880216"/>
            <a:ext cx="386354" cy="386354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3"/>
          <p:cNvSpPr/>
          <p:nvPr/>
        </p:nvSpPr>
        <p:spPr>
          <a:xfrm>
            <a:off x="2022439" y="3314932"/>
            <a:ext cx="386354" cy="386354"/>
          </a:xfrm>
          <a:prstGeom prst="ellipse">
            <a:avLst/>
          </a:prstGeom>
          <a:solidFill>
            <a:srgbClr val="D8E2F3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0" name="Google Shape;1520;p43"/>
          <p:cNvCxnSpPr/>
          <p:nvPr/>
        </p:nvCxnSpPr>
        <p:spPr>
          <a:xfrm rot="10800000">
            <a:off x="8693104" y="1321023"/>
            <a:ext cx="0" cy="959663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21" name="Google Shape;1521;p43"/>
          <p:cNvCxnSpPr/>
          <p:nvPr/>
        </p:nvCxnSpPr>
        <p:spPr>
          <a:xfrm>
            <a:off x="8702158" y="2280686"/>
            <a:ext cx="3087232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22" name="Google Shape;1522;p43"/>
          <p:cNvSpPr txBox="1"/>
          <p:nvPr/>
        </p:nvSpPr>
        <p:spPr>
          <a:xfrm>
            <a:off x="8865120" y="2391168"/>
            <a:ext cx="722891" cy="30777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43"/>
          <p:cNvSpPr txBox="1"/>
          <p:nvPr/>
        </p:nvSpPr>
        <p:spPr>
          <a:xfrm>
            <a:off x="9884328" y="2391168"/>
            <a:ext cx="722891" cy="307777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3"/>
          <p:cNvSpPr txBox="1"/>
          <p:nvPr/>
        </p:nvSpPr>
        <p:spPr>
          <a:xfrm>
            <a:off x="10794895" y="2391168"/>
            <a:ext cx="722891" cy="307777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43"/>
          <p:cNvSpPr txBox="1"/>
          <p:nvPr/>
        </p:nvSpPr>
        <p:spPr>
          <a:xfrm rot="-5400000">
            <a:off x="3231996" y="2474025"/>
            <a:ext cx="8643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Intensity</a:t>
            </a:r>
            <a:endParaRPr sz="1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3"/>
          <p:cNvSpPr txBox="1"/>
          <p:nvPr/>
        </p:nvSpPr>
        <p:spPr>
          <a:xfrm rot="-5400000">
            <a:off x="8190614" y="1646965"/>
            <a:ext cx="6537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Liking</a:t>
            </a:r>
            <a:endParaRPr sz="1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43"/>
          <p:cNvSpPr/>
          <p:nvPr/>
        </p:nvSpPr>
        <p:spPr>
          <a:xfrm>
            <a:off x="9105961" y="1339045"/>
            <a:ext cx="106903" cy="941636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3"/>
          <p:cNvSpPr/>
          <p:nvPr/>
        </p:nvSpPr>
        <p:spPr>
          <a:xfrm>
            <a:off x="10138870" y="1927605"/>
            <a:ext cx="106903" cy="35307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43"/>
          <p:cNvSpPr/>
          <p:nvPr/>
        </p:nvSpPr>
        <p:spPr>
          <a:xfrm>
            <a:off x="11037719" y="2234961"/>
            <a:ext cx="134060" cy="4571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0" name="Google Shape;1530;p43"/>
          <p:cNvCxnSpPr/>
          <p:nvPr/>
        </p:nvCxnSpPr>
        <p:spPr>
          <a:xfrm rot="10800000">
            <a:off x="8693104" y="3422258"/>
            <a:ext cx="0" cy="959663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31" name="Google Shape;1531;p43"/>
          <p:cNvCxnSpPr/>
          <p:nvPr/>
        </p:nvCxnSpPr>
        <p:spPr>
          <a:xfrm>
            <a:off x="8702158" y="4381921"/>
            <a:ext cx="3087232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32" name="Google Shape;1532;p43"/>
          <p:cNvSpPr txBox="1"/>
          <p:nvPr/>
        </p:nvSpPr>
        <p:spPr>
          <a:xfrm>
            <a:off x="8865120" y="4492403"/>
            <a:ext cx="722891" cy="30777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3"/>
          <p:cNvSpPr txBox="1"/>
          <p:nvPr/>
        </p:nvSpPr>
        <p:spPr>
          <a:xfrm>
            <a:off x="9884328" y="4492403"/>
            <a:ext cx="722891" cy="307777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3"/>
          <p:cNvSpPr txBox="1"/>
          <p:nvPr/>
        </p:nvSpPr>
        <p:spPr>
          <a:xfrm>
            <a:off x="10794895" y="4492403"/>
            <a:ext cx="722891" cy="307777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43"/>
          <p:cNvSpPr txBox="1"/>
          <p:nvPr/>
        </p:nvSpPr>
        <p:spPr>
          <a:xfrm rot="-5400000">
            <a:off x="8190614" y="3748200"/>
            <a:ext cx="6537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Liking</a:t>
            </a:r>
            <a:endParaRPr sz="1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43"/>
          <p:cNvSpPr/>
          <p:nvPr/>
        </p:nvSpPr>
        <p:spPr>
          <a:xfrm>
            <a:off x="9105962" y="4147028"/>
            <a:ext cx="106902" cy="234887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43"/>
          <p:cNvSpPr/>
          <p:nvPr/>
        </p:nvSpPr>
        <p:spPr>
          <a:xfrm>
            <a:off x="10138871" y="3388750"/>
            <a:ext cx="106902" cy="993166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43"/>
          <p:cNvSpPr/>
          <p:nvPr/>
        </p:nvSpPr>
        <p:spPr>
          <a:xfrm>
            <a:off x="11037720" y="3841484"/>
            <a:ext cx="106902" cy="540431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9" name="Google Shape;1539;p43"/>
          <p:cNvCxnSpPr/>
          <p:nvPr/>
        </p:nvCxnSpPr>
        <p:spPr>
          <a:xfrm rot="10800000">
            <a:off x="8693104" y="5379239"/>
            <a:ext cx="0" cy="959663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0" name="Google Shape;1540;p43"/>
          <p:cNvCxnSpPr/>
          <p:nvPr/>
        </p:nvCxnSpPr>
        <p:spPr>
          <a:xfrm>
            <a:off x="8702158" y="6338902"/>
            <a:ext cx="3087232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41" name="Google Shape;1541;p43"/>
          <p:cNvSpPr txBox="1"/>
          <p:nvPr/>
        </p:nvSpPr>
        <p:spPr>
          <a:xfrm>
            <a:off x="8865120" y="6449384"/>
            <a:ext cx="722891" cy="307777"/>
          </a:xfrm>
          <a:prstGeom prst="rect">
            <a:avLst/>
          </a:prstGeom>
          <a:solidFill>
            <a:srgbClr val="FFD85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43"/>
          <p:cNvSpPr txBox="1"/>
          <p:nvPr/>
        </p:nvSpPr>
        <p:spPr>
          <a:xfrm>
            <a:off x="9884328" y="6449384"/>
            <a:ext cx="722891" cy="307777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43"/>
          <p:cNvSpPr txBox="1"/>
          <p:nvPr/>
        </p:nvSpPr>
        <p:spPr>
          <a:xfrm>
            <a:off x="10794895" y="6449384"/>
            <a:ext cx="722891" cy="307777"/>
          </a:xfrm>
          <a:prstGeom prst="rect">
            <a:avLst/>
          </a:prstGeom>
          <a:solidFill>
            <a:srgbClr val="684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43"/>
          <p:cNvSpPr txBox="1"/>
          <p:nvPr/>
        </p:nvSpPr>
        <p:spPr>
          <a:xfrm rot="-5400000">
            <a:off x="8190614" y="5705181"/>
            <a:ext cx="6537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Liking</a:t>
            </a:r>
            <a:endParaRPr sz="1400" b="0" i="0" u="none" strike="noStrike" cap="none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43"/>
          <p:cNvSpPr/>
          <p:nvPr/>
        </p:nvSpPr>
        <p:spPr>
          <a:xfrm>
            <a:off x="9105961" y="6293177"/>
            <a:ext cx="115935" cy="4571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43"/>
          <p:cNvSpPr/>
          <p:nvPr/>
        </p:nvSpPr>
        <p:spPr>
          <a:xfrm>
            <a:off x="10138871" y="6170505"/>
            <a:ext cx="90174" cy="168391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43"/>
          <p:cNvSpPr/>
          <p:nvPr/>
        </p:nvSpPr>
        <p:spPr>
          <a:xfrm>
            <a:off x="11037720" y="5379233"/>
            <a:ext cx="106902" cy="959663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43"/>
          <p:cNvSpPr txBox="1"/>
          <p:nvPr/>
        </p:nvSpPr>
        <p:spPr>
          <a:xfrm>
            <a:off x="1755539" y="3814177"/>
            <a:ext cx="8584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 &lt; 0,05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9" name="Google Shape;154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0410" y="1163926"/>
            <a:ext cx="688962" cy="11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8268" y="3259649"/>
            <a:ext cx="613746" cy="117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1999" y="5073701"/>
            <a:ext cx="627373" cy="1319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2" name="Google Shape;1552;p43"/>
          <p:cNvGrpSpPr/>
          <p:nvPr/>
        </p:nvGrpSpPr>
        <p:grpSpPr>
          <a:xfrm>
            <a:off x="1637357" y="130939"/>
            <a:ext cx="9250248" cy="1052641"/>
            <a:chOff x="1793852" y="5702646"/>
            <a:chExt cx="9250248" cy="1052641"/>
          </a:xfrm>
        </p:grpSpPr>
        <p:pic>
          <p:nvPicPr>
            <p:cNvPr id="1553" name="Google Shape;1553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582771" y="5703333"/>
              <a:ext cx="1461329" cy="1043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4" name="Google Shape;1554;p4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93327" y="5703333"/>
              <a:ext cx="1472735" cy="1051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5" name="Google Shape;1555;p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93852" y="5702646"/>
              <a:ext cx="1472735" cy="104449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56" name="Google Shape;1556;p43"/>
            <p:cNvCxnSpPr/>
            <p:nvPr/>
          </p:nvCxnSpPr>
          <p:spPr>
            <a:xfrm>
              <a:off x="3342703" y="6444627"/>
              <a:ext cx="1596162" cy="0"/>
            </a:xfrm>
            <a:prstGeom prst="straightConnector1">
              <a:avLst/>
            </a:prstGeom>
            <a:noFill/>
            <a:ln w="63500" cap="flat" cmpd="sng">
              <a:solidFill>
                <a:srgbClr val="00B4C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57" name="Google Shape;1557;p43"/>
            <p:cNvCxnSpPr/>
            <p:nvPr/>
          </p:nvCxnSpPr>
          <p:spPr>
            <a:xfrm>
              <a:off x="6342163" y="6444627"/>
              <a:ext cx="3401340" cy="0"/>
            </a:xfrm>
            <a:prstGeom prst="straightConnector1">
              <a:avLst/>
            </a:prstGeom>
            <a:noFill/>
            <a:ln w="63500" cap="flat" cmpd="sng">
              <a:solidFill>
                <a:srgbClr val="00B4C4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B7D89-055A-441F-BACA-40809BC9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83" y="3570"/>
            <a:ext cx="10515600" cy="750259"/>
          </a:xfrm>
        </p:spPr>
        <p:txBody>
          <a:bodyPr>
            <a:normAutofit/>
          </a:bodyPr>
          <a:lstStyle/>
          <a:p>
            <a:r>
              <a:rPr lang="da-DK" sz="4000" dirty="0"/>
              <a:t>The </a:t>
            </a:r>
            <a:r>
              <a:rPr lang="da-DK" sz="4000" dirty="0" err="1"/>
              <a:t>structure</a:t>
            </a:r>
            <a:r>
              <a:rPr lang="da-DK" sz="4000" dirty="0"/>
              <a:t> of a </a:t>
            </a:r>
            <a:r>
              <a:rPr lang="da-DK" sz="4000" dirty="0" err="1"/>
              <a:t>good</a:t>
            </a:r>
            <a:r>
              <a:rPr lang="da-DK" sz="4000" dirty="0"/>
              <a:t> </a:t>
            </a:r>
            <a:r>
              <a:rPr lang="da-DK" sz="4000" dirty="0" err="1"/>
              <a:t>roasting</a:t>
            </a:r>
            <a:r>
              <a:rPr lang="da-DK" sz="4000" dirty="0"/>
              <a:t> </a:t>
            </a:r>
            <a:r>
              <a:rPr lang="da-DK" sz="4000" dirty="0" err="1"/>
              <a:t>education</a:t>
            </a:r>
            <a:r>
              <a:rPr lang="da-DK" sz="4000" dirty="0"/>
              <a:t> system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45556B89-BF74-4728-BAF9-7037FFC0D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23714"/>
              </p:ext>
            </p:extLst>
          </p:nvPr>
        </p:nvGraphicFramePr>
        <p:xfrm>
          <a:off x="110778" y="652552"/>
          <a:ext cx="11970444" cy="620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0148">
                  <a:extLst>
                    <a:ext uri="{9D8B030D-6E8A-4147-A177-3AD203B41FA5}">
                      <a16:colId xmlns:a16="http://schemas.microsoft.com/office/drawing/2014/main" val="1450586426"/>
                    </a:ext>
                  </a:extLst>
                </a:gridCol>
                <a:gridCol w="3990148">
                  <a:extLst>
                    <a:ext uri="{9D8B030D-6E8A-4147-A177-3AD203B41FA5}">
                      <a16:colId xmlns:a16="http://schemas.microsoft.com/office/drawing/2014/main" val="36824716"/>
                    </a:ext>
                  </a:extLst>
                </a:gridCol>
                <a:gridCol w="3990148">
                  <a:extLst>
                    <a:ext uri="{9D8B030D-6E8A-4147-A177-3AD203B41FA5}">
                      <a16:colId xmlns:a16="http://schemas.microsoft.com/office/drawing/2014/main" val="326710353"/>
                    </a:ext>
                  </a:extLst>
                </a:gridCol>
              </a:tblGrid>
              <a:tr h="687505">
                <a:tc>
                  <a:txBody>
                    <a:bodyPr/>
                    <a:lstStyle/>
                    <a:p>
                      <a:pPr algn="ctr"/>
                      <a:r>
                        <a:rPr lang="da-DK" sz="2000" dirty="0"/>
                        <a:t>Control</a:t>
                      </a:r>
                      <a:r>
                        <a:rPr lang="da-DK" sz="1600" dirty="0"/>
                        <a:t> </a:t>
                      </a:r>
                    </a:p>
                    <a:p>
                      <a:r>
                        <a:rPr lang="da-DK" sz="1600" dirty="0"/>
                        <a:t>”How fast is the </a:t>
                      </a:r>
                      <a:r>
                        <a:rPr lang="da-DK" sz="1600" dirty="0" err="1"/>
                        <a:t>roaster</a:t>
                      </a:r>
                      <a:r>
                        <a:rPr lang="da-DK" sz="1600" dirty="0"/>
                        <a:t>?”</a:t>
                      </a:r>
                    </a:p>
                    <a:p>
                      <a:r>
                        <a:rPr lang="da-DK" sz="1600" dirty="0"/>
                        <a:t>Focus: The Machine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err="1"/>
                        <a:t>Flavour</a:t>
                      </a:r>
                      <a:r>
                        <a:rPr lang="da-DK" sz="2000" dirty="0"/>
                        <a:t> </a:t>
                      </a:r>
                      <a:r>
                        <a:rPr lang="da-DK" sz="2000" dirty="0" err="1"/>
                        <a:t>Experimentation</a:t>
                      </a:r>
                      <a:r>
                        <a:rPr lang="da-DK" sz="1600" dirty="0"/>
                        <a:t> </a:t>
                      </a:r>
                    </a:p>
                    <a:p>
                      <a:r>
                        <a:rPr lang="da-DK" sz="1600" dirty="0"/>
                        <a:t>”How </a:t>
                      </a:r>
                      <a:r>
                        <a:rPr lang="da-DK" sz="1600" dirty="0" err="1"/>
                        <a:t>can</a:t>
                      </a:r>
                      <a:r>
                        <a:rPr lang="da-DK" sz="1600" dirty="0"/>
                        <a:t> </a:t>
                      </a:r>
                      <a:r>
                        <a:rPr lang="da-DK" sz="1600" dirty="0" err="1"/>
                        <a:t>this</a:t>
                      </a:r>
                      <a:r>
                        <a:rPr lang="da-DK" sz="1600" dirty="0"/>
                        <a:t> </a:t>
                      </a:r>
                      <a:r>
                        <a:rPr lang="da-DK" sz="1600" dirty="0" err="1"/>
                        <a:t>coffee</a:t>
                      </a:r>
                      <a:r>
                        <a:rPr lang="da-DK" sz="1600" dirty="0"/>
                        <a:t> </a:t>
                      </a:r>
                      <a:r>
                        <a:rPr lang="da-DK" sz="1600" dirty="0" err="1"/>
                        <a:t>taste</a:t>
                      </a:r>
                      <a:r>
                        <a:rPr lang="da-DK" sz="1600" dirty="0"/>
                        <a:t>?”</a:t>
                      </a:r>
                    </a:p>
                    <a:p>
                      <a:r>
                        <a:rPr lang="da-DK" sz="1600" dirty="0"/>
                        <a:t>Focus: The </a:t>
                      </a:r>
                      <a:r>
                        <a:rPr lang="da-DK" sz="1600" dirty="0" err="1"/>
                        <a:t>Coffee</a:t>
                      </a:r>
                      <a:endParaRPr lang="da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err="1"/>
                        <a:t>Flavour</a:t>
                      </a:r>
                      <a:r>
                        <a:rPr lang="da-DK" sz="2000" dirty="0"/>
                        <a:t> </a:t>
                      </a:r>
                      <a:r>
                        <a:rPr lang="da-DK" sz="2000" dirty="0" err="1"/>
                        <a:t>objective</a:t>
                      </a:r>
                      <a:r>
                        <a:rPr lang="da-DK" sz="2000" dirty="0"/>
                        <a:t> </a:t>
                      </a:r>
                    </a:p>
                    <a:p>
                      <a:r>
                        <a:rPr lang="da-DK" sz="1600" dirty="0"/>
                        <a:t>”</a:t>
                      </a:r>
                      <a:r>
                        <a:rPr lang="da-DK" sz="1600" dirty="0" err="1"/>
                        <a:t>What</a:t>
                      </a:r>
                      <a:r>
                        <a:rPr lang="da-DK" sz="1600" dirty="0"/>
                        <a:t> is </a:t>
                      </a:r>
                      <a:r>
                        <a:rPr lang="da-DK" sz="1600" dirty="0" err="1"/>
                        <a:t>preferred</a:t>
                      </a:r>
                      <a:r>
                        <a:rPr lang="da-DK" sz="1600" dirty="0"/>
                        <a:t> by </a:t>
                      </a:r>
                      <a:r>
                        <a:rPr lang="da-DK" sz="1600" dirty="0" err="1"/>
                        <a:t>Whom</a:t>
                      </a:r>
                      <a:r>
                        <a:rPr lang="da-DK" sz="1600" dirty="0"/>
                        <a:t>?”</a:t>
                      </a:r>
                    </a:p>
                    <a:p>
                      <a:r>
                        <a:rPr lang="da-DK" sz="1600" dirty="0"/>
                        <a:t>Focus: The Customer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733802"/>
                  </a:ext>
                </a:extLst>
              </a:tr>
              <a:tr h="3279370">
                <a:tc>
                  <a:txBody>
                    <a:bodyPr/>
                    <a:lstStyle/>
                    <a:p>
                      <a:r>
                        <a:rPr lang="da-DK" i="1" dirty="0"/>
                        <a:t>The standard </a:t>
                      </a:r>
                      <a:r>
                        <a:rPr lang="da-DK" i="1" dirty="0" err="1"/>
                        <a:t>roast</a:t>
                      </a:r>
                      <a:endParaRPr lang="da-DK" i="1" dirty="0"/>
                    </a:p>
                    <a:p>
                      <a:endParaRPr lang="da-DK" i="1" dirty="0"/>
                    </a:p>
                    <a:p>
                      <a:endParaRPr lang="da-DK" i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819403"/>
                  </a:ext>
                </a:extLst>
              </a:tr>
              <a:tr h="2042158">
                <a:tc>
                  <a:txBody>
                    <a:bodyPr/>
                    <a:lstStyle/>
                    <a:p>
                      <a:r>
                        <a:rPr lang="da-DK" dirty="0"/>
                        <a:t>Learning </a:t>
                      </a:r>
                      <a:r>
                        <a:rPr lang="da-DK" dirty="0" err="1"/>
                        <a:t>how</a:t>
                      </a:r>
                      <a:r>
                        <a:rPr lang="da-DK" dirty="0"/>
                        <a:t> to drive the car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Explore</a:t>
                      </a:r>
                      <a:r>
                        <a:rPr lang="da-DK" dirty="0"/>
                        <a:t> the </a:t>
                      </a:r>
                      <a:r>
                        <a:rPr lang="da-DK" dirty="0" err="1"/>
                        <a:t>whole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world</a:t>
                      </a:r>
                      <a:r>
                        <a:rPr lang="da-DK" dirty="0"/>
                        <a:t> by 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Going</a:t>
                      </a:r>
                      <a:r>
                        <a:rPr lang="da-DK" dirty="0"/>
                        <a:t> a </a:t>
                      </a:r>
                      <a:r>
                        <a:rPr lang="da-DK" dirty="0" err="1"/>
                        <a:t>specific</a:t>
                      </a:r>
                      <a:r>
                        <a:rPr lang="da-DK" dirty="0"/>
                        <a:t> route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021031"/>
                  </a:ext>
                </a:extLst>
              </a:tr>
            </a:tbl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D778F614-994F-4E79-A6F3-AB277FAE2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" y="1992384"/>
            <a:ext cx="3068621" cy="2598226"/>
          </a:xfrm>
          <a:prstGeom prst="rect">
            <a:avLst/>
          </a:prstGeom>
        </p:spPr>
      </p:pic>
      <p:pic>
        <p:nvPicPr>
          <p:cNvPr id="7" name="Picture 4" descr="https://lh3.googleusercontent.com/JybHK6gOx7mtQBj6mKwPkoUY6v7Oyx-tRzVYR-lkhHrgvCCQVCy6P25s0C9npKeJCxeReEBC-kffonBC8dLea-HjW3yZYAzf2W8iVfp_M551OD56LLpyPZhVikgxJq-7EmnmTaFK">
            <a:extLst>
              <a:ext uri="{FF2B5EF4-FFF2-40B4-BE49-F238E27FC236}">
                <a16:creationId xmlns:a16="http://schemas.microsoft.com/office/drawing/2014/main" id="{27A547CE-D9E5-4C2F-ACA9-E5B301D31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/>
          <a:stretch/>
        </p:blipFill>
        <p:spPr bwMode="auto">
          <a:xfrm>
            <a:off x="4453274" y="1736490"/>
            <a:ext cx="3420938" cy="2910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uppe 26">
            <a:extLst>
              <a:ext uri="{FF2B5EF4-FFF2-40B4-BE49-F238E27FC236}">
                <a16:creationId xmlns:a16="http://schemas.microsoft.com/office/drawing/2014/main" id="{274EBA54-E569-4059-A8C0-2B27FD20779D}"/>
              </a:ext>
            </a:extLst>
          </p:cNvPr>
          <p:cNvGrpSpPr/>
          <p:nvPr/>
        </p:nvGrpSpPr>
        <p:grpSpPr>
          <a:xfrm>
            <a:off x="10089123" y="1848820"/>
            <a:ext cx="381779" cy="1120218"/>
            <a:chOff x="8207743" y="3223624"/>
            <a:chExt cx="591299" cy="1734992"/>
          </a:xfrm>
        </p:grpSpPr>
        <p:sp>
          <p:nvSpPr>
            <p:cNvPr id="13" name="Shape 90">
              <a:extLst>
                <a:ext uri="{FF2B5EF4-FFF2-40B4-BE49-F238E27FC236}">
                  <a16:creationId xmlns:a16="http://schemas.microsoft.com/office/drawing/2014/main" id="{4AE93196-58D4-426E-857A-4C79AB3C6104}"/>
                </a:ext>
              </a:extLst>
            </p:cNvPr>
            <p:cNvSpPr/>
            <p:nvPr/>
          </p:nvSpPr>
          <p:spPr>
            <a:xfrm>
              <a:off x="8207743" y="3223624"/>
              <a:ext cx="591299" cy="591299"/>
            </a:xfrm>
            <a:prstGeom prst="smileyFace">
              <a:avLst>
                <a:gd name="adj" fmla="val 4653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4" name="Shape 91">
              <a:extLst>
                <a:ext uri="{FF2B5EF4-FFF2-40B4-BE49-F238E27FC236}">
                  <a16:creationId xmlns:a16="http://schemas.microsoft.com/office/drawing/2014/main" id="{CE4F9E86-CE1E-45C8-9308-09032EB39A93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8503393" y="3814924"/>
              <a:ext cx="0" cy="723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5" name="Shape 92">
              <a:extLst>
                <a:ext uri="{FF2B5EF4-FFF2-40B4-BE49-F238E27FC236}">
                  <a16:creationId xmlns:a16="http://schemas.microsoft.com/office/drawing/2014/main" id="{6EB02E47-3A87-47E1-93B4-01EEF91C9101}"/>
                </a:ext>
              </a:extLst>
            </p:cNvPr>
            <p:cNvCxnSpPr/>
            <p:nvPr/>
          </p:nvCxnSpPr>
          <p:spPr>
            <a:xfrm rot="10800000" flipH="1">
              <a:off x="8270642" y="4513393"/>
              <a:ext cx="232800" cy="4451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6" name="Shape 93">
              <a:extLst>
                <a:ext uri="{FF2B5EF4-FFF2-40B4-BE49-F238E27FC236}">
                  <a16:creationId xmlns:a16="http://schemas.microsoft.com/office/drawing/2014/main" id="{3EA28D0E-BF65-41C5-B5A9-733BBD118B06}"/>
                </a:ext>
              </a:extLst>
            </p:cNvPr>
            <p:cNvCxnSpPr/>
            <p:nvPr/>
          </p:nvCxnSpPr>
          <p:spPr>
            <a:xfrm>
              <a:off x="8503333" y="4513417"/>
              <a:ext cx="232800" cy="4451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17" name="Shape 94">
              <a:extLst>
                <a:ext uri="{FF2B5EF4-FFF2-40B4-BE49-F238E27FC236}">
                  <a16:creationId xmlns:a16="http://schemas.microsoft.com/office/drawing/2014/main" id="{90819358-94A4-46A5-B89C-947499B60331}"/>
                </a:ext>
              </a:extLst>
            </p:cNvPr>
            <p:cNvCxnSpPr/>
            <p:nvPr/>
          </p:nvCxnSpPr>
          <p:spPr>
            <a:xfrm rot="10800000" flipH="1">
              <a:off x="8514395" y="4047604"/>
              <a:ext cx="227700" cy="200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18" name="Shape 95">
              <a:extLst>
                <a:ext uri="{FF2B5EF4-FFF2-40B4-BE49-F238E27FC236}">
                  <a16:creationId xmlns:a16="http://schemas.microsoft.com/office/drawing/2014/main" id="{B9C526FF-4D74-485E-AD31-6A871AF4F108}"/>
                </a:ext>
              </a:extLst>
            </p:cNvPr>
            <p:cNvGrpSpPr/>
            <p:nvPr/>
          </p:nvGrpSpPr>
          <p:grpSpPr>
            <a:xfrm rot="18894854" flipH="1">
              <a:off x="8484980" y="3622651"/>
              <a:ext cx="269027" cy="264629"/>
              <a:chOff x="7360275" y="2409550"/>
              <a:chExt cx="123824" cy="121800"/>
            </a:xfrm>
          </p:grpSpPr>
          <p:sp>
            <p:nvSpPr>
              <p:cNvPr id="25" name="Shape 96">
                <a:extLst>
                  <a:ext uri="{FF2B5EF4-FFF2-40B4-BE49-F238E27FC236}">
                    <a16:creationId xmlns:a16="http://schemas.microsoft.com/office/drawing/2014/main" id="{1625EBB4-1586-40B3-AB7C-C7A03B43E1A7}"/>
                  </a:ext>
                </a:extLst>
              </p:cNvPr>
              <p:cNvSpPr/>
              <p:nvPr/>
            </p:nvSpPr>
            <p:spPr>
              <a:xfrm>
                <a:off x="7360275" y="2409550"/>
                <a:ext cx="89099" cy="121800"/>
              </a:xfrm>
              <a:prstGeom prst="can">
                <a:avLst>
                  <a:gd name="adj" fmla="val 25000"/>
                </a:avLst>
              </a:pr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" name="Shape 97">
                <a:extLst>
                  <a:ext uri="{FF2B5EF4-FFF2-40B4-BE49-F238E27FC236}">
                    <a16:creationId xmlns:a16="http://schemas.microsoft.com/office/drawing/2014/main" id="{0B75D9C9-91F7-4B11-8378-94DEB3E1AEAD}"/>
                  </a:ext>
                </a:extLst>
              </p:cNvPr>
              <p:cNvSpPr/>
              <p:nvPr/>
            </p:nvSpPr>
            <p:spPr>
              <a:xfrm rot="5400000">
                <a:off x="7425449" y="2441004"/>
                <a:ext cx="58200" cy="591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cxnSp>
          <p:nvCxnSpPr>
            <p:cNvPr id="19" name="Shape 98">
              <a:extLst>
                <a:ext uri="{FF2B5EF4-FFF2-40B4-BE49-F238E27FC236}">
                  <a16:creationId xmlns:a16="http://schemas.microsoft.com/office/drawing/2014/main" id="{2BBAE5B0-3A34-4BC3-A231-86ECE336809C}"/>
                </a:ext>
              </a:extLst>
            </p:cNvPr>
            <p:cNvCxnSpPr>
              <a:endCxn id="26" idx="1"/>
            </p:cNvCxnSpPr>
            <p:nvPr/>
          </p:nvCxnSpPr>
          <p:spPr>
            <a:xfrm rot="10800000">
              <a:off x="8603591" y="3838398"/>
              <a:ext cx="132300" cy="209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0" name="Shape 99">
              <a:extLst>
                <a:ext uri="{FF2B5EF4-FFF2-40B4-BE49-F238E27FC236}">
                  <a16:creationId xmlns:a16="http://schemas.microsoft.com/office/drawing/2014/main" id="{57885ED4-EB2B-40B0-8785-30048835E419}"/>
                </a:ext>
              </a:extLst>
            </p:cNvPr>
            <p:cNvCxnSpPr/>
            <p:nvPr/>
          </p:nvCxnSpPr>
          <p:spPr>
            <a:xfrm flipH="1">
              <a:off x="8333496" y="4067704"/>
              <a:ext cx="160799" cy="147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1" name="Shape 100">
              <a:extLst>
                <a:ext uri="{FF2B5EF4-FFF2-40B4-BE49-F238E27FC236}">
                  <a16:creationId xmlns:a16="http://schemas.microsoft.com/office/drawing/2014/main" id="{46061D9F-A36A-4D97-9A53-47AA94F5C9E6}"/>
                </a:ext>
              </a:extLst>
            </p:cNvPr>
            <p:cNvCxnSpPr/>
            <p:nvPr/>
          </p:nvCxnSpPr>
          <p:spPr>
            <a:xfrm>
              <a:off x="8340206" y="4208396"/>
              <a:ext cx="113999" cy="120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78C0623D-87FC-4BFD-AF82-13C714B154C3}"/>
              </a:ext>
            </a:extLst>
          </p:cNvPr>
          <p:cNvGrpSpPr/>
          <p:nvPr/>
        </p:nvGrpSpPr>
        <p:grpSpPr>
          <a:xfrm>
            <a:off x="9190970" y="3291497"/>
            <a:ext cx="381779" cy="1120218"/>
            <a:chOff x="8207743" y="3223624"/>
            <a:chExt cx="591299" cy="1734992"/>
          </a:xfrm>
        </p:grpSpPr>
        <p:sp>
          <p:nvSpPr>
            <p:cNvPr id="29" name="Shape 90">
              <a:extLst>
                <a:ext uri="{FF2B5EF4-FFF2-40B4-BE49-F238E27FC236}">
                  <a16:creationId xmlns:a16="http://schemas.microsoft.com/office/drawing/2014/main" id="{DB2C55F8-4C62-4527-8E12-510DD7570D66}"/>
                </a:ext>
              </a:extLst>
            </p:cNvPr>
            <p:cNvSpPr/>
            <p:nvPr/>
          </p:nvSpPr>
          <p:spPr>
            <a:xfrm>
              <a:off x="8207743" y="3223624"/>
              <a:ext cx="591299" cy="591299"/>
            </a:xfrm>
            <a:prstGeom prst="smileyFace">
              <a:avLst>
                <a:gd name="adj" fmla="val 4653"/>
              </a:avLst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30" name="Shape 91">
              <a:extLst>
                <a:ext uri="{FF2B5EF4-FFF2-40B4-BE49-F238E27FC236}">
                  <a16:creationId xmlns:a16="http://schemas.microsoft.com/office/drawing/2014/main" id="{565C3201-901E-4C01-8510-9C7A11A163F8}"/>
                </a:ext>
              </a:extLst>
            </p:cNvPr>
            <p:cNvCxnSpPr>
              <a:stCxn id="29" idx="4"/>
            </p:cNvCxnSpPr>
            <p:nvPr/>
          </p:nvCxnSpPr>
          <p:spPr>
            <a:xfrm>
              <a:off x="8503393" y="3814924"/>
              <a:ext cx="0" cy="723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1" name="Shape 92">
              <a:extLst>
                <a:ext uri="{FF2B5EF4-FFF2-40B4-BE49-F238E27FC236}">
                  <a16:creationId xmlns:a16="http://schemas.microsoft.com/office/drawing/2014/main" id="{089E31C5-5302-4D8A-ABB6-D849A92FEE19}"/>
                </a:ext>
              </a:extLst>
            </p:cNvPr>
            <p:cNvCxnSpPr/>
            <p:nvPr/>
          </p:nvCxnSpPr>
          <p:spPr>
            <a:xfrm rot="10800000" flipH="1">
              <a:off x="8270642" y="4513393"/>
              <a:ext cx="232800" cy="4451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2" name="Shape 93">
              <a:extLst>
                <a:ext uri="{FF2B5EF4-FFF2-40B4-BE49-F238E27FC236}">
                  <a16:creationId xmlns:a16="http://schemas.microsoft.com/office/drawing/2014/main" id="{E2839C54-738F-44BB-9B0F-25221AFBDE10}"/>
                </a:ext>
              </a:extLst>
            </p:cNvPr>
            <p:cNvCxnSpPr/>
            <p:nvPr/>
          </p:nvCxnSpPr>
          <p:spPr>
            <a:xfrm>
              <a:off x="8503333" y="4513417"/>
              <a:ext cx="232800" cy="4451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3" name="Shape 94">
              <a:extLst>
                <a:ext uri="{FF2B5EF4-FFF2-40B4-BE49-F238E27FC236}">
                  <a16:creationId xmlns:a16="http://schemas.microsoft.com/office/drawing/2014/main" id="{10A93CFE-2516-4107-88ED-82D7AB8084C0}"/>
                </a:ext>
              </a:extLst>
            </p:cNvPr>
            <p:cNvCxnSpPr/>
            <p:nvPr/>
          </p:nvCxnSpPr>
          <p:spPr>
            <a:xfrm rot="10800000" flipH="1">
              <a:off x="8514395" y="4047604"/>
              <a:ext cx="227700" cy="200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34" name="Shape 95">
              <a:extLst>
                <a:ext uri="{FF2B5EF4-FFF2-40B4-BE49-F238E27FC236}">
                  <a16:creationId xmlns:a16="http://schemas.microsoft.com/office/drawing/2014/main" id="{61168DF3-0597-4B5E-BA00-E1F84D959197}"/>
                </a:ext>
              </a:extLst>
            </p:cNvPr>
            <p:cNvGrpSpPr/>
            <p:nvPr/>
          </p:nvGrpSpPr>
          <p:grpSpPr>
            <a:xfrm rot="18894854" flipH="1">
              <a:off x="8484980" y="3622651"/>
              <a:ext cx="269027" cy="264629"/>
              <a:chOff x="7360275" y="2409550"/>
              <a:chExt cx="123824" cy="121800"/>
            </a:xfrm>
          </p:grpSpPr>
          <p:sp>
            <p:nvSpPr>
              <p:cNvPr id="38" name="Shape 96">
                <a:extLst>
                  <a:ext uri="{FF2B5EF4-FFF2-40B4-BE49-F238E27FC236}">
                    <a16:creationId xmlns:a16="http://schemas.microsoft.com/office/drawing/2014/main" id="{3040DEB8-C845-4806-9189-E8588F54B614}"/>
                  </a:ext>
                </a:extLst>
              </p:cNvPr>
              <p:cNvSpPr/>
              <p:nvPr/>
            </p:nvSpPr>
            <p:spPr>
              <a:xfrm>
                <a:off x="7360275" y="2409550"/>
                <a:ext cx="89099" cy="121800"/>
              </a:xfrm>
              <a:prstGeom prst="can">
                <a:avLst>
                  <a:gd name="adj" fmla="val 25000"/>
                </a:avLst>
              </a:prstGeom>
              <a:solidFill>
                <a:schemeClr val="lt2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9" name="Shape 97">
                <a:extLst>
                  <a:ext uri="{FF2B5EF4-FFF2-40B4-BE49-F238E27FC236}">
                    <a16:creationId xmlns:a16="http://schemas.microsoft.com/office/drawing/2014/main" id="{A691E8DF-8347-4B12-8EA2-6DFE571F2772}"/>
                  </a:ext>
                </a:extLst>
              </p:cNvPr>
              <p:cNvSpPr/>
              <p:nvPr/>
            </p:nvSpPr>
            <p:spPr>
              <a:xfrm rot="5400000">
                <a:off x="7425449" y="2441004"/>
                <a:ext cx="58200" cy="59100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cxnSp>
          <p:nvCxnSpPr>
            <p:cNvPr id="35" name="Shape 98">
              <a:extLst>
                <a:ext uri="{FF2B5EF4-FFF2-40B4-BE49-F238E27FC236}">
                  <a16:creationId xmlns:a16="http://schemas.microsoft.com/office/drawing/2014/main" id="{20FC60B7-A305-4952-81B4-6FFE0EA8D42F}"/>
                </a:ext>
              </a:extLst>
            </p:cNvPr>
            <p:cNvCxnSpPr>
              <a:endCxn id="39" idx="1"/>
            </p:cNvCxnSpPr>
            <p:nvPr/>
          </p:nvCxnSpPr>
          <p:spPr>
            <a:xfrm rot="10800000">
              <a:off x="8603591" y="3838398"/>
              <a:ext cx="132300" cy="209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6" name="Shape 99">
              <a:extLst>
                <a:ext uri="{FF2B5EF4-FFF2-40B4-BE49-F238E27FC236}">
                  <a16:creationId xmlns:a16="http://schemas.microsoft.com/office/drawing/2014/main" id="{53D709D2-813A-4BF2-AE04-CC525AB13226}"/>
                </a:ext>
              </a:extLst>
            </p:cNvPr>
            <p:cNvCxnSpPr/>
            <p:nvPr/>
          </p:nvCxnSpPr>
          <p:spPr>
            <a:xfrm flipH="1">
              <a:off x="8333496" y="4067704"/>
              <a:ext cx="160799" cy="147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37" name="Shape 100">
              <a:extLst>
                <a:ext uri="{FF2B5EF4-FFF2-40B4-BE49-F238E27FC236}">
                  <a16:creationId xmlns:a16="http://schemas.microsoft.com/office/drawing/2014/main" id="{7CF266F8-10AC-45FE-AD04-4E093F296A14}"/>
                </a:ext>
              </a:extLst>
            </p:cNvPr>
            <p:cNvCxnSpPr/>
            <p:nvPr/>
          </p:nvCxnSpPr>
          <p:spPr>
            <a:xfrm>
              <a:off x="8340206" y="4208396"/>
              <a:ext cx="113999" cy="120599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0F6774D4-0CA2-4EED-B0D3-523C705B9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8533"/>
          <a:stretch/>
        </p:blipFill>
        <p:spPr>
          <a:xfrm>
            <a:off x="6024939" y="2771152"/>
            <a:ext cx="1529968" cy="1685864"/>
          </a:xfrm>
          <a:prstGeom prst="rect">
            <a:avLst/>
          </a:prstGeom>
        </p:spPr>
      </p:pic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A26E7505-EAC7-468B-96C1-86CE89C28AA9}"/>
              </a:ext>
            </a:extLst>
          </p:cNvPr>
          <p:cNvSpPr/>
          <p:nvPr/>
        </p:nvSpPr>
        <p:spPr>
          <a:xfrm>
            <a:off x="7013067" y="2020481"/>
            <a:ext cx="2953512" cy="1097280"/>
          </a:xfrm>
          <a:custGeom>
            <a:avLst/>
            <a:gdLst>
              <a:gd name="connsiteX0" fmla="*/ 0 w 2953512"/>
              <a:gd name="connsiteY0" fmla="*/ 1097280 h 1097280"/>
              <a:gd name="connsiteX1" fmla="*/ 1060704 w 2953512"/>
              <a:gd name="connsiteY1" fmla="*/ 192024 h 1097280"/>
              <a:gd name="connsiteX2" fmla="*/ 2953512 w 2953512"/>
              <a:gd name="connsiteY2" fmla="*/ 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3512" h="1097280">
                <a:moveTo>
                  <a:pt x="0" y="1097280"/>
                </a:moveTo>
                <a:cubicBezTo>
                  <a:pt x="284226" y="736092"/>
                  <a:pt x="568452" y="374904"/>
                  <a:pt x="1060704" y="192024"/>
                </a:cubicBezTo>
                <a:cubicBezTo>
                  <a:pt x="1552956" y="9144"/>
                  <a:pt x="2253234" y="4572"/>
                  <a:pt x="2953512" y="0"/>
                </a:cubicBezTo>
              </a:path>
            </a:pathLst>
          </a:custGeom>
          <a:noFill/>
          <a:ln w="4445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" name="Kombinationstegning: figur 21">
            <a:extLst>
              <a:ext uri="{FF2B5EF4-FFF2-40B4-BE49-F238E27FC236}">
                <a16:creationId xmlns:a16="http://schemas.microsoft.com/office/drawing/2014/main" id="{BDEA791F-9CE2-440E-ABA5-2E56F4B1F2FE}"/>
              </a:ext>
            </a:extLst>
          </p:cNvPr>
          <p:cNvSpPr/>
          <p:nvPr/>
        </p:nvSpPr>
        <p:spPr>
          <a:xfrm>
            <a:off x="6917748" y="3760242"/>
            <a:ext cx="2253672" cy="472800"/>
          </a:xfrm>
          <a:custGeom>
            <a:avLst/>
            <a:gdLst>
              <a:gd name="connsiteX0" fmla="*/ 0 w 2253672"/>
              <a:gd name="connsiteY0" fmla="*/ 129310 h 472800"/>
              <a:gd name="connsiteX1" fmla="*/ 1228436 w 2253672"/>
              <a:gd name="connsiteY1" fmla="*/ 471055 h 472800"/>
              <a:gd name="connsiteX2" fmla="*/ 2253672 w 2253672"/>
              <a:gd name="connsiteY2" fmla="*/ 0 h 4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3672" h="472800">
                <a:moveTo>
                  <a:pt x="0" y="129310"/>
                </a:moveTo>
                <a:cubicBezTo>
                  <a:pt x="426412" y="310958"/>
                  <a:pt x="852824" y="492607"/>
                  <a:pt x="1228436" y="471055"/>
                </a:cubicBezTo>
                <a:cubicBezTo>
                  <a:pt x="1604048" y="449503"/>
                  <a:pt x="1928860" y="224751"/>
                  <a:pt x="2253672" y="0"/>
                </a:cubicBezTo>
              </a:path>
            </a:pathLst>
          </a:custGeom>
          <a:noFill/>
          <a:ln w="44450">
            <a:solidFill>
              <a:srgbClr val="9966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3" name="Billede 42">
            <a:extLst>
              <a:ext uri="{FF2B5EF4-FFF2-40B4-BE49-F238E27FC236}">
                <a16:creationId xmlns:a16="http://schemas.microsoft.com/office/drawing/2014/main" id="{697AFF76-9247-4CF5-A729-2A7AE9500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75" y="5127720"/>
            <a:ext cx="3276566" cy="1695624"/>
          </a:xfrm>
          <a:prstGeom prst="rect">
            <a:avLst/>
          </a:prstGeom>
        </p:spPr>
      </p:pic>
      <p:pic>
        <p:nvPicPr>
          <p:cNvPr id="47" name="Billede 46">
            <a:extLst>
              <a:ext uri="{FF2B5EF4-FFF2-40B4-BE49-F238E27FC236}">
                <a16:creationId xmlns:a16="http://schemas.microsoft.com/office/drawing/2014/main" id="{E2CC8591-D2DD-4F43-93D4-EFB2FA7A9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58" y="5289028"/>
            <a:ext cx="2535962" cy="1365060"/>
          </a:xfrm>
          <a:prstGeom prst="rect">
            <a:avLst/>
          </a:prstGeom>
        </p:spPr>
      </p:pic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BE92C9A1-0FFE-4734-BCF7-522A1C870C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5" t="10265" r="10264" b="23575"/>
          <a:stretch/>
        </p:blipFill>
        <p:spPr>
          <a:xfrm>
            <a:off x="8520144" y="5168182"/>
            <a:ext cx="3109676" cy="1597632"/>
          </a:xfrm>
          <a:prstGeom prst="rect">
            <a:avLst/>
          </a:prstGeom>
        </p:spPr>
      </p:pic>
      <p:sp>
        <p:nvSpPr>
          <p:cNvPr id="9" name="Stjerne: 24 takker 8">
            <a:extLst>
              <a:ext uri="{FF2B5EF4-FFF2-40B4-BE49-F238E27FC236}">
                <a16:creationId xmlns:a16="http://schemas.microsoft.com/office/drawing/2014/main" id="{86EC33DD-51EB-417A-88A5-B2C95D9D9771}"/>
              </a:ext>
            </a:extLst>
          </p:cNvPr>
          <p:cNvSpPr/>
          <p:nvPr/>
        </p:nvSpPr>
        <p:spPr>
          <a:xfrm>
            <a:off x="4756958" y="5277428"/>
            <a:ext cx="2535962" cy="1379139"/>
          </a:xfrm>
          <a:prstGeom prst="star24">
            <a:avLst>
              <a:gd name="adj" fmla="val 0"/>
            </a:avLst>
          </a:prstGeom>
          <a:noFill/>
          <a:ln w="3175">
            <a:solidFill>
              <a:srgbClr val="FF0000"/>
            </a:solidFill>
            <a:prstDash val="sys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534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3DB58FA-C932-4B1D-AC5D-4EE5B3F9B76D}"/>
              </a:ext>
            </a:extLst>
          </p:cNvPr>
          <p:cNvGrpSpPr/>
          <p:nvPr/>
        </p:nvGrpSpPr>
        <p:grpSpPr>
          <a:xfrm>
            <a:off x="978311" y="133350"/>
            <a:ext cx="2537018" cy="3171825"/>
            <a:chOff x="3111911" y="0"/>
            <a:chExt cx="2537018" cy="31718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81061ED-A19B-4BE9-ACC8-E268E22815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3111911" y="0"/>
              <a:ext cx="2537018" cy="317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25F2E5FA-3076-4936-9769-BEAE28700369}"/>
                </a:ext>
              </a:extLst>
            </p:cNvPr>
            <p:cNvSpPr txBox="1"/>
            <p:nvPr/>
          </p:nvSpPr>
          <p:spPr>
            <a:xfrm>
              <a:off x="3829815" y="943584"/>
              <a:ext cx="550605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Ref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6555692F-BFFE-45BF-8728-A9C8ECDC5F1B}"/>
              </a:ext>
            </a:extLst>
          </p:cNvPr>
          <p:cNvGrpSpPr/>
          <p:nvPr/>
        </p:nvGrpSpPr>
        <p:grpSpPr>
          <a:xfrm>
            <a:off x="4517151" y="3559894"/>
            <a:ext cx="2537017" cy="3171826"/>
            <a:chOff x="6096000" y="3283514"/>
            <a:chExt cx="2537017" cy="317182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BA01408-3067-448D-8D21-8DE031720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6096000" y="3283514"/>
              <a:ext cx="2537017" cy="3171826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</p:pic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E6C000B6-9DFF-425A-9486-EF1A4D49335D}"/>
                </a:ext>
              </a:extLst>
            </p:cNvPr>
            <p:cNvSpPr txBox="1"/>
            <p:nvPr/>
          </p:nvSpPr>
          <p:spPr>
            <a:xfrm>
              <a:off x="6976134" y="3304502"/>
              <a:ext cx="776747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Baked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B6CFDED5-D614-44D1-BE4D-0FC9051617A1}"/>
              </a:ext>
            </a:extLst>
          </p:cNvPr>
          <p:cNvGrpSpPr/>
          <p:nvPr/>
        </p:nvGrpSpPr>
        <p:grpSpPr>
          <a:xfrm>
            <a:off x="8055990" y="3559894"/>
            <a:ext cx="2537017" cy="3171826"/>
            <a:chOff x="8703690" y="3426544"/>
            <a:chExt cx="2537017" cy="3171826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DF49B2B-E202-4F60-984F-AEA7CD59D4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8703690" y="3426544"/>
              <a:ext cx="2537017" cy="317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7178FCD1-F418-4E9A-BD95-1D8CC9778693}"/>
                </a:ext>
              </a:extLst>
            </p:cNvPr>
            <p:cNvSpPr txBox="1"/>
            <p:nvPr/>
          </p:nvSpPr>
          <p:spPr>
            <a:xfrm>
              <a:off x="9113047" y="3447532"/>
              <a:ext cx="1167696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Underdev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03684C98-0BAA-44AD-AD86-28322501560D}"/>
              </a:ext>
            </a:extLst>
          </p:cNvPr>
          <p:cNvGrpSpPr/>
          <p:nvPr/>
        </p:nvGrpSpPr>
        <p:grpSpPr>
          <a:xfrm>
            <a:off x="978311" y="3559894"/>
            <a:ext cx="2537018" cy="3171826"/>
            <a:chOff x="73039" y="3087331"/>
            <a:chExt cx="2537018" cy="317182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7291A8E-70F1-4526-BC3C-599FC4B6DB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73039" y="3087331"/>
              <a:ext cx="2537018" cy="317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98CF593E-5996-4A15-ABCC-F15CE205AEB2}"/>
                </a:ext>
              </a:extLst>
            </p:cNvPr>
            <p:cNvSpPr txBox="1"/>
            <p:nvPr/>
          </p:nvSpPr>
          <p:spPr>
            <a:xfrm>
              <a:off x="918958" y="3108319"/>
              <a:ext cx="1082552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Scorched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0794E2B9-23C1-4385-983B-42E648E3ED7B}"/>
              </a:ext>
            </a:extLst>
          </p:cNvPr>
          <p:cNvGrpSpPr/>
          <p:nvPr/>
        </p:nvGrpSpPr>
        <p:grpSpPr>
          <a:xfrm>
            <a:off x="4517151" y="133350"/>
            <a:ext cx="2537018" cy="3171825"/>
            <a:chOff x="3111911" y="0"/>
            <a:chExt cx="2537018" cy="3171825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55B44E8-DBDA-4E38-8573-57F59A4C3D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3111911" y="0"/>
              <a:ext cx="2537018" cy="317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AF68798-0FE6-4612-838D-71EAD4981105}"/>
                </a:ext>
              </a:extLst>
            </p:cNvPr>
            <p:cNvSpPr txBox="1"/>
            <p:nvPr/>
          </p:nvSpPr>
          <p:spPr>
            <a:xfrm>
              <a:off x="3829815" y="943584"/>
              <a:ext cx="550605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Ref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2104C33E-E96E-4486-946B-0B749C7AFFAE}"/>
              </a:ext>
            </a:extLst>
          </p:cNvPr>
          <p:cNvGrpSpPr/>
          <p:nvPr/>
        </p:nvGrpSpPr>
        <p:grpSpPr>
          <a:xfrm>
            <a:off x="8055989" y="133350"/>
            <a:ext cx="2537018" cy="3171825"/>
            <a:chOff x="3111911" y="0"/>
            <a:chExt cx="2537018" cy="317182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EE2A1DAA-A611-4DEC-BC36-B0A5FCD5CE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10622"/>
            <a:stretch/>
          </p:blipFill>
          <p:spPr bwMode="auto">
            <a:xfrm>
              <a:off x="3111911" y="0"/>
              <a:ext cx="2537018" cy="317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DECE8E34-689F-4CDC-8196-A86F70E15727}"/>
                </a:ext>
              </a:extLst>
            </p:cNvPr>
            <p:cNvSpPr txBox="1"/>
            <p:nvPr/>
          </p:nvSpPr>
          <p:spPr>
            <a:xfrm>
              <a:off x="3829815" y="943584"/>
              <a:ext cx="550605" cy="36933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a-DK" dirty="0" err="1">
                  <a:solidFill>
                    <a:srgbClr val="FF0000"/>
                  </a:solidFill>
                </a:rPr>
                <a:t>Ref</a:t>
              </a:r>
              <a:endParaRPr lang="da-DK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kstfelt 1">
            <a:extLst>
              <a:ext uri="{FF2B5EF4-FFF2-40B4-BE49-F238E27FC236}">
                <a16:creationId xmlns:a16="http://schemas.microsoft.com/office/drawing/2014/main" id="{83D754A8-85DA-4393-9A12-2E42A7370E4C}"/>
              </a:ext>
            </a:extLst>
          </p:cNvPr>
          <p:cNvSpPr txBox="1"/>
          <p:nvPr/>
        </p:nvSpPr>
        <p:spPr>
          <a:xfrm>
            <a:off x="4953514" y="4586729"/>
            <a:ext cx="194873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+ </a:t>
            </a:r>
            <a:r>
              <a:rPr lang="da-DK" b="1" dirty="0"/>
              <a:t>2,5 min</a:t>
            </a:r>
            <a:r>
              <a:rPr lang="da-DK" dirty="0"/>
              <a:t> </a:t>
            </a:r>
            <a:r>
              <a:rPr lang="da-DK" dirty="0" err="1"/>
              <a:t>dev</a:t>
            </a:r>
            <a:r>
              <a:rPr lang="da-DK" dirty="0"/>
              <a:t>)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34F9127C-7CA9-49CE-8CA2-66EA2E8FD5EC}"/>
              </a:ext>
            </a:extLst>
          </p:cNvPr>
          <p:cNvSpPr txBox="1"/>
          <p:nvPr/>
        </p:nvSpPr>
        <p:spPr>
          <a:xfrm>
            <a:off x="8240547" y="5134761"/>
            <a:ext cx="21679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+ </a:t>
            </a:r>
            <a:r>
              <a:rPr lang="da-DK" b="1" dirty="0"/>
              <a:t>4 min</a:t>
            </a:r>
            <a:r>
              <a:rPr lang="da-DK" dirty="0"/>
              <a:t> to 1stCr)</a:t>
            </a:r>
          </a:p>
        </p:txBody>
      </p:sp>
      <p:sp>
        <p:nvSpPr>
          <p:cNvPr id="3" name="Højre klammeparentes 2">
            <a:extLst>
              <a:ext uri="{FF2B5EF4-FFF2-40B4-BE49-F238E27FC236}">
                <a16:creationId xmlns:a16="http://schemas.microsoft.com/office/drawing/2014/main" id="{7B6EED1C-F05D-4F77-A625-8FBE5A206F17}"/>
              </a:ext>
            </a:extLst>
          </p:cNvPr>
          <p:cNvSpPr/>
          <p:nvPr/>
        </p:nvSpPr>
        <p:spPr>
          <a:xfrm rot="5400000">
            <a:off x="5867976" y="4067250"/>
            <a:ext cx="456046" cy="489285"/>
          </a:xfrm>
          <a:prstGeom prst="rightBrace">
            <a:avLst>
              <a:gd name="adj1" fmla="val 21363"/>
              <a:gd name="adj2" fmla="val 50000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Højre klammeparentes 22">
            <a:extLst>
              <a:ext uri="{FF2B5EF4-FFF2-40B4-BE49-F238E27FC236}">
                <a16:creationId xmlns:a16="http://schemas.microsoft.com/office/drawing/2014/main" id="{3A08109C-01B8-4547-8029-BCB8AD05DA54}"/>
              </a:ext>
            </a:extLst>
          </p:cNvPr>
          <p:cNvSpPr/>
          <p:nvPr/>
        </p:nvSpPr>
        <p:spPr>
          <a:xfrm rot="5400000">
            <a:off x="9060555" y="4420752"/>
            <a:ext cx="460541" cy="815022"/>
          </a:xfrm>
          <a:prstGeom prst="rightBrace">
            <a:avLst>
              <a:gd name="adj1" fmla="val 21363"/>
              <a:gd name="adj2" fmla="val 50000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68A1DB1-7510-4A03-8A8A-CB7BADEF7B15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698337" y="4124528"/>
            <a:ext cx="0" cy="473465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felt 26">
            <a:extLst>
              <a:ext uri="{FF2B5EF4-FFF2-40B4-BE49-F238E27FC236}">
                <a16:creationId xmlns:a16="http://schemas.microsoft.com/office/drawing/2014/main" id="{CDB59480-E417-431C-B153-A24B44EE0045}"/>
              </a:ext>
            </a:extLst>
          </p:cNvPr>
          <p:cNvSpPr txBox="1"/>
          <p:nvPr/>
        </p:nvSpPr>
        <p:spPr>
          <a:xfrm>
            <a:off x="1778808" y="4326596"/>
            <a:ext cx="138082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– </a:t>
            </a:r>
            <a:r>
              <a:rPr lang="da-DK" b="1" dirty="0"/>
              <a:t>3 min</a:t>
            </a:r>
            <a:r>
              <a:rPr lang="da-DK" dirty="0"/>
              <a:t>)</a:t>
            </a:r>
          </a:p>
        </p:txBody>
      </p:sp>
      <p:sp>
        <p:nvSpPr>
          <p:cNvPr id="28" name="Højre klammeparentes 27">
            <a:extLst>
              <a:ext uri="{FF2B5EF4-FFF2-40B4-BE49-F238E27FC236}">
                <a16:creationId xmlns:a16="http://schemas.microsoft.com/office/drawing/2014/main" id="{CAFC0F54-8710-4847-B3E0-7D72372A81D2}"/>
              </a:ext>
            </a:extLst>
          </p:cNvPr>
          <p:cNvSpPr/>
          <p:nvPr/>
        </p:nvSpPr>
        <p:spPr>
          <a:xfrm rot="16200000">
            <a:off x="1886993" y="4611278"/>
            <a:ext cx="287139" cy="607374"/>
          </a:xfrm>
          <a:prstGeom prst="rightBrace">
            <a:avLst>
              <a:gd name="adj1" fmla="val 21363"/>
              <a:gd name="adj2" fmla="val 50000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877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6E919A-6F8F-E315-46DC-FBC198FDC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05" y="320682"/>
            <a:ext cx="9171047" cy="56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16D30F0-C76B-44B4-919B-86BD23609B3A}"/>
              </a:ext>
            </a:extLst>
          </p:cNvPr>
          <p:cNvSpPr/>
          <p:nvPr/>
        </p:nvSpPr>
        <p:spPr>
          <a:xfrm>
            <a:off x="651360" y="761228"/>
            <a:ext cx="790575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B829ABE-0804-4118-82D9-98C8A6829D1E}"/>
              </a:ext>
            </a:extLst>
          </p:cNvPr>
          <p:cNvSpPr/>
          <p:nvPr/>
        </p:nvSpPr>
        <p:spPr>
          <a:xfrm>
            <a:off x="1746735" y="761228"/>
            <a:ext cx="790575" cy="7905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D6D0FC-D389-4881-A1D3-304A245FF2C3}"/>
              </a:ext>
            </a:extLst>
          </p:cNvPr>
          <p:cNvSpPr/>
          <p:nvPr/>
        </p:nvSpPr>
        <p:spPr>
          <a:xfrm>
            <a:off x="1199048" y="1551803"/>
            <a:ext cx="790575" cy="7905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C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8997CD7-45DA-4936-B528-68E18807A58C}"/>
              </a:ext>
            </a:extLst>
          </p:cNvPr>
          <p:cNvSpPr txBox="1"/>
          <p:nvPr/>
        </p:nvSpPr>
        <p:spPr>
          <a:xfrm>
            <a:off x="493289" y="2804043"/>
            <a:ext cx="20440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 err="1"/>
              <a:t>Scorched</a:t>
            </a:r>
            <a:endParaRPr lang="da-DK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 err="1"/>
              <a:t>Baked</a:t>
            </a:r>
            <a:endParaRPr lang="da-DK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 err="1"/>
              <a:t>Underdeveloped</a:t>
            </a:r>
            <a:endParaRPr lang="da-DK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Light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/>
              <a:t>Dark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0DD1F45-F996-4DBE-9FA1-6650F6150FD0}"/>
              </a:ext>
            </a:extLst>
          </p:cNvPr>
          <p:cNvSpPr txBox="1"/>
          <p:nvPr/>
        </p:nvSpPr>
        <p:spPr>
          <a:xfrm>
            <a:off x="651360" y="2111545"/>
            <a:ext cx="28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</a:p>
        </p:txBody>
      </p:sp>
      <p:sp>
        <p:nvSpPr>
          <p:cNvPr id="11" name="Kombinationstegning: figur 10">
            <a:extLst>
              <a:ext uri="{FF2B5EF4-FFF2-40B4-BE49-F238E27FC236}">
                <a16:creationId xmlns:a16="http://schemas.microsoft.com/office/drawing/2014/main" id="{BE8113FE-D954-428F-ACB5-9476B12F3A73}"/>
              </a:ext>
            </a:extLst>
          </p:cNvPr>
          <p:cNvSpPr/>
          <p:nvPr/>
        </p:nvSpPr>
        <p:spPr>
          <a:xfrm>
            <a:off x="600370" y="2074334"/>
            <a:ext cx="523580" cy="687916"/>
          </a:xfrm>
          <a:custGeom>
            <a:avLst/>
            <a:gdLst>
              <a:gd name="connsiteX0" fmla="*/ 523580 w 523580"/>
              <a:gd name="connsiteY0" fmla="*/ 2116 h 687916"/>
              <a:gd name="connsiteX1" fmla="*/ 199730 w 523580"/>
              <a:gd name="connsiteY1" fmla="*/ 21166 h 687916"/>
              <a:gd name="connsiteX2" fmla="*/ 9230 w 523580"/>
              <a:gd name="connsiteY2" fmla="*/ 154516 h 687916"/>
              <a:gd name="connsiteX3" fmla="*/ 47330 w 523580"/>
              <a:gd name="connsiteY3" fmla="*/ 687916 h 68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580" h="687916">
                <a:moveTo>
                  <a:pt x="523580" y="2116"/>
                </a:moveTo>
                <a:cubicBezTo>
                  <a:pt x="404517" y="-1059"/>
                  <a:pt x="285455" y="-4234"/>
                  <a:pt x="199730" y="21166"/>
                </a:cubicBezTo>
                <a:cubicBezTo>
                  <a:pt x="114005" y="46566"/>
                  <a:pt x="34630" y="43391"/>
                  <a:pt x="9230" y="154516"/>
                </a:cubicBezTo>
                <a:cubicBezTo>
                  <a:pt x="-16170" y="265641"/>
                  <a:pt x="15580" y="476778"/>
                  <a:pt x="47330" y="687916"/>
                </a:cubicBezTo>
              </a:path>
            </a:pathLst>
          </a:custGeom>
          <a:noFill/>
          <a:ln w="31750">
            <a:headEnd type="stealth" w="lg" len="lg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92B84D9-258F-44BA-8084-E4E6B9B0A0FA}"/>
              </a:ext>
            </a:extLst>
          </p:cNvPr>
          <p:cNvSpPr txBox="1"/>
          <p:nvPr/>
        </p:nvSpPr>
        <p:spPr>
          <a:xfrm>
            <a:off x="7050118" y="6316822"/>
            <a:ext cx="1948739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+ </a:t>
            </a:r>
            <a:r>
              <a:rPr lang="da-DK" b="1" dirty="0"/>
              <a:t>2,5 min</a:t>
            </a:r>
            <a:r>
              <a:rPr lang="da-DK" dirty="0"/>
              <a:t> </a:t>
            </a:r>
            <a:r>
              <a:rPr lang="da-DK" dirty="0" err="1"/>
              <a:t>dev</a:t>
            </a:r>
            <a:r>
              <a:rPr lang="da-DK" dirty="0"/>
              <a:t>)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EC857E1-F790-4525-BF9A-3C976908AFA1}"/>
              </a:ext>
            </a:extLst>
          </p:cNvPr>
          <p:cNvSpPr txBox="1"/>
          <p:nvPr/>
        </p:nvSpPr>
        <p:spPr>
          <a:xfrm>
            <a:off x="3217434" y="5883677"/>
            <a:ext cx="21679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+ </a:t>
            </a:r>
            <a:r>
              <a:rPr lang="da-DK" b="1" dirty="0"/>
              <a:t>4 min</a:t>
            </a:r>
            <a:r>
              <a:rPr lang="da-DK" dirty="0"/>
              <a:t> to 1stCr)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364A39F-872D-43ED-BFF0-6EB64C25B988}"/>
              </a:ext>
            </a:extLst>
          </p:cNvPr>
          <p:cNvSpPr txBox="1"/>
          <p:nvPr/>
        </p:nvSpPr>
        <p:spPr>
          <a:xfrm>
            <a:off x="5636901" y="5950601"/>
            <a:ext cx="138082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(</a:t>
            </a:r>
            <a:r>
              <a:rPr lang="da-DK" dirty="0" err="1"/>
              <a:t>Ref</a:t>
            </a:r>
            <a:r>
              <a:rPr lang="da-DK" dirty="0"/>
              <a:t> – </a:t>
            </a:r>
            <a:r>
              <a:rPr lang="da-DK" b="1" dirty="0"/>
              <a:t>3 min</a:t>
            </a:r>
            <a:r>
              <a:rPr lang="da-DK" dirty="0"/>
              <a:t>)</a:t>
            </a:r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1DE0F807-C3CB-4A0B-A6AC-EE33B3A7F255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7856033" y="5749449"/>
            <a:ext cx="168455" cy="567373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AD781281-C2BA-4168-941F-70D30600003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301385" y="5783350"/>
            <a:ext cx="251565" cy="100327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AF2C6F0D-FB75-43D0-AE6E-9D1AF484F0DF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062706" y="5872700"/>
            <a:ext cx="264609" cy="77901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0446FB89-63A7-4831-825E-6DDF7DE86501}"/>
              </a:ext>
            </a:extLst>
          </p:cNvPr>
          <p:cNvCxnSpPr>
            <a:cxnSpLocks/>
          </p:cNvCxnSpPr>
          <p:nvPr/>
        </p:nvCxnSpPr>
        <p:spPr>
          <a:xfrm>
            <a:off x="4901782" y="1573553"/>
            <a:ext cx="0" cy="165542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2BB0C196-DCD5-4F81-BFF2-C51076347FE3}"/>
              </a:ext>
            </a:extLst>
          </p:cNvPr>
          <p:cNvSpPr txBox="1"/>
          <p:nvPr/>
        </p:nvSpPr>
        <p:spPr>
          <a:xfrm rot="16200000">
            <a:off x="4445709" y="268529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49%</a:t>
            </a:r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6F349090-15D7-4878-B82B-9FB5C3323334}"/>
              </a:ext>
            </a:extLst>
          </p:cNvPr>
          <p:cNvCxnSpPr>
            <a:cxnSpLocks/>
          </p:cNvCxnSpPr>
          <p:nvPr/>
        </p:nvCxnSpPr>
        <p:spPr>
          <a:xfrm>
            <a:off x="6444832" y="1573553"/>
            <a:ext cx="0" cy="1574225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845CE347-7A78-455E-91A2-CE7EBF973062}"/>
              </a:ext>
            </a:extLst>
          </p:cNvPr>
          <p:cNvSpPr txBox="1"/>
          <p:nvPr/>
        </p:nvSpPr>
        <p:spPr>
          <a:xfrm rot="16200000">
            <a:off x="6010050" y="2005703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46%</a:t>
            </a:r>
          </a:p>
        </p:txBody>
      </p: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F9E1BE35-22F0-42E3-9FDB-4BB52F852873}"/>
              </a:ext>
            </a:extLst>
          </p:cNvPr>
          <p:cNvCxnSpPr>
            <a:cxnSpLocks/>
          </p:cNvCxnSpPr>
          <p:nvPr/>
        </p:nvCxnSpPr>
        <p:spPr>
          <a:xfrm>
            <a:off x="7982697" y="1585704"/>
            <a:ext cx="0" cy="98750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30053D55-F37A-4C01-87CD-754E0D611361}"/>
              </a:ext>
            </a:extLst>
          </p:cNvPr>
          <p:cNvSpPr txBox="1"/>
          <p:nvPr/>
        </p:nvSpPr>
        <p:spPr>
          <a:xfrm rot="16200000">
            <a:off x="7547915" y="1889668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31%</a:t>
            </a:r>
          </a:p>
        </p:txBody>
      </p: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7E92FE41-6CB5-4AB9-B32F-3B2940E2DAA1}"/>
              </a:ext>
            </a:extLst>
          </p:cNvPr>
          <p:cNvCxnSpPr>
            <a:cxnSpLocks/>
          </p:cNvCxnSpPr>
          <p:nvPr/>
        </p:nvCxnSpPr>
        <p:spPr>
          <a:xfrm>
            <a:off x="4424133" y="1573553"/>
            <a:ext cx="0" cy="282699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felt 29">
            <a:extLst>
              <a:ext uri="{FF2B5EF4-FFF2-40B4-BE49-F238E27FC236}">
                <a16:creationId xmlns:a16="http://schemas.microsoft.com/office/drawing/2014/main" id="{355B1E68-8643-4079-A0D6-1D4274141625}"/>
              </a:ext>
            </a:extLst>
          </p:cNvPr>
          <p:cNvSpPr txBox="1"/>
          <p:nvPr/>
        </p:nvSpPr>
        <p:spPr>
          <a:xfrm rot="16200000">
            <a:off x="3998966" y="284188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77%</a:t>
            </a:r>
          </a:p>
        </p:txBody>
      </p:sp>
      <p:cxnSp>
        <p:nvCxnSpPr>
          <p:cNvPr id="33" name="Lige pilforbindelse 32">
            <a:extLst>
              <a:ext uri="{FF2B5EF4-FFF2-40B4-BE49-F238E27FC236}">
                <a16:creationId xmlns:a16="http://schemas.microsoft.com/office/drawing/2014/main" id="{876CB343-B347-4A81-A35E-DD7C10C7D2C1}"/>
              </a:ext>
            </a:extLst>
          </p:cNvPr>
          <p:cNvCxnSpPr>
            <a:cxnSpLocks/>
          </p:cNvCxnSpPr>
          <p:nvPr/>
        </p:nvCxnSpPr>
        <p:spPr>
          <a:xfrm>
            <a:off x="5945464" y="1573553"/>
            <a:ext cx="0" cy="250314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felt 33">
            <a:extLst>
              <a:ext uri="{FF2B5EF4-FFF2-40B4-BE49-F238E27FC236}">
                <a16:creationId xmlns:a16="http://schemas.microsoft.com/office/drawing/2014/main" id="{FC4FAB20-3A87-44C2-BE1C-D94E3C42E2B5}"/>
              </a:ext>
            </a:extLst>
          </p:cNvPr>
          <p:cNvSpPr txBox="1"/>
          <p:nvPr/>
        </p:nvSpPr>
        <p:spPr>
          <a:xfrm rot="16200000">
            <a:off x="5495040" y="2841850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71%</a:t>
            </a:r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EA33988E-6666-4FE9-AB7F-12A4F2B6F0FE}"/>
              </a:ext>
            </a:extLst>
          </p:cNvPr>
          <p:cNvCxnSpPr>
            <a:cxnSpLocks/>
          </p:cNvCxnSpPr>
          <p:nvPr/>
        </p:nvCxnSpPr>
        <p:spPr>
          <a:xfrm>
            <a:off x="7483329" y="1573553"/>
            <a:ext cx="0" cy="221866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dash"/>
            <a:headEnd type="diamond" w="lg" len="lg"/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felt 37">
            <a:extLst>
              <a:ext uri="{FF2B5EF4-FFF2-40B4-BE49-F238E27FC236}">
                <a16:creationId xmlns:a16="http://schemas.microsoft.com/office/drawing/2014/main" id="{F34047FB-748B-445F-8B02-D5885CF24CB9}"/>
              </a:ext>
            </a:extLst>
          </p:cNvPr>
          <p:cNvSpPr txBox="1"/>
          <p:nvPr/>
        </p:nvSpPr>
        <p:spPr>
          <a:xfrm rot="16200000">
            <a:off x="7032905" y="2841850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66%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A08A8D2C-2902-E025-953B-E1A29E05B561}"/>
              </a:ext>
            </a:extLst>
          </p:cNvPr>
          <p:cNvSpPr txBox="1"/>
          <p:nvPr/>
        </p:nvSpPr>
        <p:spPr>
          <a:xfrm>
            <a:off x="3179334" y="3913286"/>
            <a:ext cx="619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33%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1101880B-98CD-0BDA-FE56-6092FF29868F}"/>
              </a:ext>
            </a:extLst>
          </p:cNvPr>
          <p:cNvCxnSpPr>
            <a:cxnSpLocks/>
          </p:cNvCxnSpPr>
          <p:nvPr/>
        </p:nvCxnSpPr>
        <p:spPr>
          <a:xfrm>
            <a:off x="3640508" y="4067174"/>
            <a:ext cx="30764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03E410E9-8A07-1027-F9C5-AC22EA4590F1}"/>
              </a:ext>
            </a:extLst>
          </p:cNvPr>
          <p:cNvCxnSpPr>
            <a:cxnSpLocks/>
          </p:cNvCxnSpPr>
          <p:nvPr/>
        </p:nvCxnSpPr>
        <p:spPr>
          <a:xfrm>
            <a:off x="4679950" y="4067174"/>
            <a:ext cx="52443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AF91885C-CD27-855D-74E0-3F3EB78DAA59}"/>
              </a:ext>
            </a:extLst>
          </p:cNvPr>
          <p:cNvCxnSpPr>
            <a:cxnSpLocks/>
          </p:cNvCxnSpPr>
          <p:nvPr/>
        </p:nvCxnSpPr>
        <p:spPr>
          <a:xfrm>
            <a:off x="6213475" y="4067174"/>
            <a:ext cx="520613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09B01F39-C926-96F1-6B35-51A622B500A8}"/>
              </a:ext>
            </a:extLst>
          </p:cNvPr>
          <p:cNvCxnSpPr>
            <a:cxnSpLocks/>
          </p:cNvCxnSpPr>
          <p:nvPr/>
        </p:nvCxnSpPr>
        <p:spPr>
          <a:xfrm>
            <a:off x="7721931" y="4067174"/>
            <a:ext cx="51401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forbindelse 43">
            <a:extLst>
              <a:ext uri="{FF2B5EF4-FFF2-40B4-BE49-F238E27FC236}">
                <a16:creationId xmlns:a16="http://schemas.microsoft.com/office/drawing/2014/main" id="{309C6FC4-63B8-E42C-BAE4-7C95689E94F2}"/>
              </a:ext>
            </a:extLst>
          </p:cNvPr>
          <p:cNvCxnSpPr>
            <a:cxnSpLocks/>
          </p:cNvCxnSpPr>
          <p:nvPr/>
        </p:nvCxnSpPr>
        <p:spPr>
          <a:xfrm>
            <a:off x="9229725" y="4067174"/>
            <a:ext cx="51651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25743428-9031-FFC8-ACD9-34BC6028B15D}"/>
              </a:ext>
            </a:extLst>
          </p:cNvPr>
          <p:cNvCxnSpPr>
            <a:cxnSpLocks/>
          </p:cNvCxnSpPr>
          <p:nvPr/>
        </p:nvCxnSpPr>
        <p:spPr>
          <a:xfrm>
            <a:off x="10750550" y="4067174"/>
            <a:ext cx="519639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ktangel 46">
            <a:extLst>
              <a:ext uri="{FF2B5EF4-FFF2-40B4-BE49-F238E27FC236}">
                <a16:creationId xmlns:a16="http://schemas.microsoft.com/office/drawing/2014/main" id="{FD0CFCA2-CD8F-DD2A-1900-E97FC876BCB0}"/>
              </a:ext>
            </a:extLst>
          </p:cNvPr>
          <p:cNvSpPr/>
          <p:nvPr/>
        </p:nvSpPr>
        <p:spPr>
          <a:xfrm>
            <a:off x="10772905" y="4076700"/>
            <a:ext cx="463101" cy="13669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63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3E9B806-C03E-6E73-F7E9-0C6A479D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9118"/>
            <a:ext cx="12192000" cy="3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DB230C8-8782-4489-9079-506528D9D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" y="815230"/>
            <a:ext cx="12075303" cy="536173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157A29-A32D-4690-8693-56628ADC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75" y="-174123"/>
            <a:ext cx="10515600" cy="1325563"/>
          </a:xfrm>
        </p:spPr>
        <p:txBody>
          <a:bodyPr/>
          <a:lstStyle/>
          <a:p>
            <a:r>
              <a:rPr lang="da-DK" dirty="0"/>
              <a:t>Chain of </a:t>
            </a:r>
            <a:r>
              <a:rPr lang="da-DK" dirty="0" err="1"/>
              <a:t>causality</a:t>
            </a:r>
            <a:r>
              <a:rPr lang="da-DK" dirty="0"/>
              <a:t> (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principles</a:t>
            </a:r>
            <a:r>
              <a:rPr lang="da-DK" dirty="0"/>
              <a:t>)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CB11A54-07B4-386B-2DF9-0B49FD16CAED}"/>
              </a:ext>
            </a:extLst>
          </p:cNvPr>
          <p:cNvSpPr txBox="1"/>
          <p:nvPr/>
        </p:nvSpPr>
        <p:spPr>
          <a:xfrm>
            <a:off x="7732728" y="1102665"/>
            <a:ext cx="306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have the </a:t>
            </a:r>
            <a:r>
              <a:rPr lang="da-DK" dirty="0" err="1"/>
              <a:t>RoR</a:t>
            </a:r>
            <a:r>
              <a:rPr lang="da-DK" dirty="0"/>
              <a:t> data = </a:t>
            </a:r>
            <a:r>
              <a:rPr lang="da-DK" dirty="0" err="1"/>
              <a:t>curve</a:t>
            </a:r>
            <a:r>
              <a:rPr lang="da-DK" dirty="0"/>
              <a:t> </a:t>
            </a:r>
            <a:r>
              <a:rPr lang="da-DK" dirty="0" err="1"/>
              <a:t>shape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see</a:t>
            </a:r>
            <a:endParaRPr lang="da-DK" dirty="0"/>
          </a:p>
        </p:txBody>
      </p:sp>
      <p:sp>
        <p:nvSpPr>
          <p:cNvPr id="4" name="Kombinationstegning: figur 3">
            <a:extLst>
              <a:ext uri="{FF2B5EF4-FFF2-40B4-BE49-F238E27FC236}">
                <a16:creationId xmlns:a16="http://schemas.microsoft.com/office/drawing/2014/main" id="{8E1CAFED-21AA-951E-35AD-9FF3A457DAA2}"/>
              </a:ext>
            </a:extLst>
          </p:cNvPr>
          <p:cNvSpPr/>
          <p:nvPr/>
        </p:nvSpPr>
        <p:spPr>
          <a:xfrm>
            <a:off x="8764494" y="1491017"/>
            <a:ext cx="2383791" cy="2494663"/>
          </a:xfrm>
          <a:custGeom>
            <a:avLst/>
            <a:gdLst>
              <a:gd name="connsiteX0" fmla="*/ 1905990 w 2383791"/>
              <a:gd name="connsiteY0" fmla="*/ 0 h 2494663"/>
              <a:gd name="connsiteX1" fmla="*/ 2208810 w 2383791"/>
              <a:gd name="connsiteY1" fmla="*/ 403761 h 2494663"/>
              <a:gd name="connsiteX2" fmla="*/ 2321626 w 2383791"/>
              <a:gd name="connsiteY2" fmla="*/ 1312223 h 2494663"/>
              <a:gd name="connsiteX3" fmla="*/ 1217221 w 2383791"/>
              <a:gd name="connsiteY3" fmla="*/ 2464130 h 2494663"/>
              <a:gd name="connsiteX4" fmla="*/ 0 w 2383791"/>
              <a:gd name="connsiteY4" fmla="*/ 2048493 h 249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3791" h="2494663">
                <a:moveTo>
                  <a:pt x="1905990" y="0"/>
                </a:moveTo>
                <a:cubicBezTo>
                  <a:pt x="2022763" y="92528"/>
                  <a:pt x="2139537" y="185057"/>
                  <a:pt x="2208810" y="403761"/>
                </a:cubicBezTo>
                <a:cubicBezTo>
                  <a:pt x="2278083" y="622465"/>
                  <a:pt x="2486891" y="968828"/>
                  <a:pt x="2321626" y="1312223"/>
                </a:cubicBezTo>
                <a:cubicBezTo>
                  <a:pt x="2156361" y="1655618"/>
                  <a:pt x="1604159" y="2341418"/>
                  <a:pt x="1217221" y="2464130"/>
                </a:cubicBezTo>
                <a:cubicBezTo>
                  <a:pt x="830283" y="2586842"/>
                  <a:pt x="415141" y="2317667"/>
                  <a:pt x="0" y="2048493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070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E0D15EAF-F606-FF85-AC45-9A5A64777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3"/>
            <a:ext cx="4512235" cy="3822593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A6E8FC-8E18-DCFB-5BAD-9E4772FDE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1" r="15969" b="33264"/>
          <a:stretch/>
        </p:blipFill>
        <p:spPr bwMode="auto">
          <a:xfrm>
            <a:off x="1939536" y="4177553"/>
            <a:ext cx="2068979" cy="23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00D152F7-4EFB-F2C0-740B-B244D0970A7F}"/>
              </a:ext>
            </a:extLst>
          </p:cNvPr>
          <p:cNvSpPr txBox="1"/>
          <p:nvPr/>
        </p:nvSpPr>
        <p:spPr>
          <a:xfrm>
            <a:off x="95624" y="4542117"/>
            <a:ext cx="1763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IKAWA with </a:t>
            </a:r>
            <a:r>
              <a:rPr lang="da-DK" dirty="0" err="1"/>
              <a:t>constant</a:t>
            </a:r>
            <a:r>
              <a:rPr lang="da-DK" dirty="0"/>
              <a:t> air-</a:t>
            </a:r>
            <a:r>
              <a:rPr lang="da-DK" dirty="0" err="1"/>
              <a:t>temp</a:t>
            </a:r>
            <a:r>
              <a:rPr lang="da-DK" dirty="0"/>
              <a:t> in ‘</a:t>
            </a:r>
            <a:r>
              <a:rPr lang="da-DK" dirty="0" err="1"/>
              <a:t>Inlet</a:t>
            </a:r>
            <a:r>
              <a:rPr lang="da-DK" dirty="0"/>
              <a:t> </a:t>
            </a:r>
            <a:r>
              <a:rPr lang="da-DK" dirty="0" err="1"/>
              <a:t>profile</a:t>
            </a:r>
            <a:r>
              <a:rPr lang="da-DK" dirty="0"/>
              <a:t>’ </a:t>
            </a:r>
            <a:r>
              <a:rPr lang="da-DK" dirty="0" err="1"/>
              <a:t>roasting</a:t>
            </a:r>
            <a:r>
              <a:rPr lang="da-DK" dirty="0"/>
              <a:t> mode</a:t>
            </a:r>
          </a:p>
        </p:txBody>
      </p:sp>
      <p:pic>
        <p:nvPicPr>
          <p:cNvPr id="11" name="Pladsholder til indhold 4">
            <a:extLst>
              <a:ext uri="{FF2B5EF4-FFF2-40B4-BE49-F238E27FC236}">
                <a16:creationId xmlns:a16="http://schemas.microsoft.com/office/drawing/2014/main" id="{28CB6C56-D22C-EC1B-0493-62220A25D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/>
          <a:stretch/>
        </p:blipFill>
        <p:spPr>
          <a:xfrm>
            <a:off x="4705134" y="1487493"/>
            <a:ext cx="7271776" cy="3481210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07347596-9300-1B94-8EF0-1B798E53C455}"/>
              </a:ext>
            </a:extLst>
          </p:cNvPr>
          <p:cNvCxnSpPr/>
          <p:nvPr/>
        </p:nvCxnSpPr>
        <p:spPr>
          <a:xfrm>
            <a:off x="4512235" y="0"/>
            <a:ext cx="0" cy="6858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0E52095E-7697-F90A-0ADF-79597145DB48}"/>
              </a:ext>
            </a:extLst>
          </p:cNvPr>
          <p:cNvSpPr txBox="1"/>
          <p:nvPr/>
        </p:nvSpPr>
        <p:spPr>
          <a:xfrm>
            <a:off x="4705134" y="227143"/>
            <a:ext cx="3166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i="1" dirty="0" err="1"/>
              <a:t>Bean</a:t>
            </a:r>
            <a:r>
              <a:rPr lang="da-DK" i="1" dirty="0"/>
              <a:t> probe</a:t>
            </a:r>
          </a:p>
          <a:p>
            <a:r>
              <a:rPr lang="da-DK" dirty="0"/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i="1" dirty="0" err="1"/>
              <a:t>Infrared</a:t>
            </a:r>
            <a:r>
              <a:rPr lang="da-DK" i="1" dirty="0"/>
              <a:t> </a:t>
            </a:r>
            <a:r>
              <a:rPr lang="da-DK" i="1" dirty="0" err="1"/>
              <a:t>temp</a:t>
            </a:r>
            <a:r>
              <a:rPr lang="da-DK" i="1" dirty="0"/>
              <a:t> </a:t>
            </a:r>
            <a:r>
              <a:rPr lang="da-DK" i="1" dirty="0" err="1"/>
              <a:t>measurement</a:t>
            </a:r>
            <a:r>
              <a:rPr lang="da-DK" i="1" dirty="0"/>
              <a:t> </a:t>
            </a:r>
          </a:p>
          <a:p>
            <a:r>
              <a:rPr lang="da-DK" dirty="0"/>
              <a:t>with </a:t>
            </a:r>
            <a:r>
              <a:rPr lang="da-DK" i="1" dirty="0" err="1"/>
              <a:t>constant</a:t>
            </a:r>
            <a:r>
              <a:rPr lang="da-DK" i="1" dirty="0"/>
              <a:t> ‘</a:t>
            </a:r>
            <a:r>
              <a:rPr lang="da-DK" i="1" dirty="0" err="1"/>
              <a:t>flame</a:t>
            </a:r>
            <a:r>
              <a:rPr lang="da-DK" i="1" dirty="0"/>
              <a:t>’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AFF189A2-1290-2E36-0EB4-AE339084B6CE}"/>
              </a:ext>
            </a:extLst>
          </p:cNvPr>
          <p:cNvSpPr txBox="1"/>
          <p:nvPr/>
        </p:nvSpPr>
        <p:spPr>
          <a:xfrm>
            <a:off x="4886507" y="5468927"/>
            <a:ext cx="715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Which</a:t>
            </a:r>
            <a:r>
              <a:rPr lang="da-DK" dirty="0"/>
              <a:t> of the </a:t>
            </a:r>
            <a:r>
              <a:rPr lang="da-DK" dirty="0" err="1"/>
              <a:t>above</a:t>
            </a:r>
            <a:r>
              <a:rPr lang="da-DK" dirty="0"/>
              <a:t> Rate of Rise </a:t>
            </a:r>
            <a:r>
              <a:rPr lang="da-DK" dirty="0" err="1"/>
              <a:t>curves</a:t>
            </a:r>
            <a:r>
              <a:rPr lang="da-DK" dirty="0"/>
              <a:t> </a:t>
            </a:r>
            <a:r>
              <a:rPr lang="da-DK" dirty="0" err="1"/>
              <a:t>should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smoothened</a:t>
            </a:r>
            <a:r>
              <a:rPr lang="da-DK" dirty="0"/>
              <a:t> and </a:t>
            </a:r>
            <a:r>
              <a:rPr lang="da-DK" dirty="0" err="1"/>
              <a:t>why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6213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E6AEA-3158-935B-76A9-58C46E51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Who</a:t>
            </a:r>
            <a:r>
              <a:rPr lang="da-DK" dirty="0"/>
              <a:t> is </a:t>
            </a:r>
            <a:r>
              <a:rPr lang="da-DK" dirty="0" err="1"/>
              <a:t>this</a:t>
            </a:r>
            <a:r>
              <a:rPr lang="da-DK" dirty="0"/>
              <a:t> for?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1C81C0-DE81-9FF4-4E7B-F5DF3D1A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05" y="774489"/>
            <a:ext cx="7648303" cy="4041965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spcBef>
                <a:spcPts val="0"/>
              </a:spcBef>
              <a:spcAft>
                <a:spcPts val="2000"/>
              </a:spcAft>
            </a:pPr>
            <a:r>
              <a:rPr lang="da-DK" b="1" dirty="0"/>
              <a:t>Startup </a:t>
            </a:r>
            <a:r>
              <a:rPr lang="da-DK" b="1" dirty="0" err="1"/>
              <a:t>roasteries</a:t>
            </a:r>
            <a:r>
              <a:rPr lang="da-DK" dirty="0"/>
              <a:t> is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main</a:t>
            </a:r>
            <a:r>
              <a:rPr lang="da-DK" dirty="0"/>
              <a:t> </a:t>
            </a:r>
            <a:r>
              <a:rPr lang="da-DK" dirty="0" err="1"/>
              <a:t>focus</a:t>
            </a:r>
            <a:endParaRPr lang="da-DK" dirty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da-DK" b="1" dirty="0" err="1"/>
              <a:t>Experienced</a:t>
            </a:r>
            <a:r>
              <a:rPr lang="da-DK" b="1" dirty="0"/>
              <a:t> </a:t>
            </a:r>
            <a:r>
              <a:rPr lang="da-DK" b="1" dirty="0" err="1"/>
              <a:t>coffee</a:t>
            </a:r>
            <a:r>
              <a:rPr lang="da-DK" b="1" dirty="0"/>
              <a:t> </a:t>
            </a:r>
            <a:r>
              <a:rPr lang="da-DK" b="1" dirty="0" err="1"/>
              <a:t>roasters</a:t>
            </a:r>
            <a:r>
              <a:rPr lang="da-DK" b="1" dirty="0"/>
              <a:t> </a:t>
            </a:r>
            <a:r>
              <a:rPr lang="da-DK" dirty="0"/>
              <a:t>find the simple, clear and </a:t>
            </a:r>
            <a:r>
              <a:rPr lang="da-DK" dirty="0" err="1"/>
              <a:t>evidence</a:t>
            </a:r>
            <a:r>
              <a:rPr lang="da-DK" dirty="0"/>
              <a:t> </a:t>
            </a:r>
            <a:r>
              <a:rPr lang="da-DK" dirty="0" err="1"/>
              <a:t>based</a:t>
            </a:r>
            <a:r>
              <a:rPr lang="da-DK" dirty="0"/>
              <a:t> approach </a:t>
            </a:r>
            <a:r>
              <a:rPr lang="da-DK" dirty="0" err="1"/>
              <a:t>relieving</a:t>
            </a:r>
            <a:endParaRPr lang="da-DK" dirty="0"/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da-DK" b="1" dirty="0" err="1"/>
              <a:t>Prosumers</a:t>
            </a:r>
            <a:r>
              <a:rPr lang="da-DK" dirty="0"/>
              <a:t> – for </a:t>
            </a:r>
            <a:r>
              <a:rPr lang="da-DK" dirty="0" err="1"/>
              <a:t>whom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the </a:t>
            </a:r>
            <a:r>
              <a:rPr lang="da-DK" dirty="0" err="1"/>
              <a:t>best</a:t>
            </a:r>
            <a:r>
              <a:rPr lang="da-DK" dirty="0"/>
              <a:t> is </a:t>
            </a:r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enough</a:t>
            </a:r>
            <a:r>
              <a:rPr lang="da-DK" dirty="0"/>
              <a:t> – </a:t>
            </a:r>
            <a:r>
              <a:rPr lang="da-DK" dirty="0" err="1"/>
              <a:t>finds</a:t>
            </a:r>
            <a:r>
              <a:rPr lang="da-DK" dirty="0"/>
              <a:t> </a:t>
            </a: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methods</a:t>
            </a:r>
            <a:r>
              <a:rPr lang="da-DK" dirty="0"/>
              <a:t> and </a:t>
            </a:r>
            <a:r>
              <a:rPr lang="da-DK" dirty="0" err="1"/>
              <a:t>theories</a:t>
            </a:r>
            <a:r>
              <a:rPr lang="da-DK" dirty="0"/>
              <a:t> </a:t>
            </a:r>
            <a:r>
              <a:rPr lang="da-DK" dirty="0" err="1"/>
              <a:t>very</a:t>
            </a:r>
            <a:r>
              <a:rPr lang="da-DK" dirty="0"/>
              <a:t> </a:t>
            </a:r>
            <a:r>
              <a:rPr lang="da-DK" dirty="0" err="1"/>
              <a:t>useful</a:t>
            </a:r>
            <a:r>
              <a:rPr lang="da-DK" dirty="0"/>
              <a:t> </a:t>
            </a:r>
            <a:r>
              <a:rPr lang="da-DK" dirty="0" err="1"/>
              <a:t>too</a:t>
            </a:r>
            <a:r>
              <a:rPr lang="da-DK" dirty="0"/>
              <a:t>!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7115DED-D161-0EA0-4BAD-10AA9233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108" y="2436579"/>
            <a:ext cx="4132578" cy="30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6BB82D9-EB18-8AC4-4385-69520D8E0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r="14407" b="-110"/>
          <a:stretch/>
        </p:blipFill>
        <p:spPr bwMode="auto">
          <a:xfrm>
            <a:off x="5962878" y="98266"/>
            <a:ext cx="2523625" cy="192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avel Ready">
            <a:extLst>
              <a:ext uri="{FF2B5EF4-FFF2-40B4-BE49-F238E27FC236}">
                <a16:creationId xmlns:a16="http://schemas.microsoft.com/office/drawing/2014/main" id="{345DDF8C-3FAA-5D5C-9FE7-4DCECC74D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0"/>
          <a:stretch/>
        </p:blipFill>
        <p:spPr bwMode="auto">
          <a:xfrm>
            <a:off x="592089" y="4610627"/>
            <a:ext cx="1706974" cy="213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0D0EA90-5C7A-4051-FB8D-0488DC57C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53" y="4649645"/>
            <a:ext cx="3104606" cy="20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917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21FD399-4987-6F5D-490D-95DC1F91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229" y="135871"/>
            <a:ext cx="8353611" cy="770404"/>
          </a:xfrm>
        </p:spPr>
        <p:txBody>
          <a:bodyPr/>
          <a:lstStyle/>
          <a:p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a </a:t>
            </a:r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theory</a:t>
            </a:r>
            <a:r>
              <a:rPr lang="da-DK" dirty="0"/>
              <a:t> look like?</a:t>
            </a:r>
          </a:p>
        </p:txBody>
      </p:sp>
      <p:pic>
        <p:nvPicPr>
          <p:cNvPr id="9" name="GeoVsHeliocentric">
            <a:hlinkClick r:id="" action="ppaction://media"/>
            <a:extLst>
              <a:ext uri="{FF2B5EF4-FFF2-40B4-BE49-F238E27FC236}">
                <a16:creationId xmlns:a16="http://schemas.microsoft.com/office/drawing/2014/main" id="{F9BCD610-B8DF-24E7-5F0A-340231876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91" y="1599156"/>
            <a:ext cx="7617271" cy="4284715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26BEAA7-6C55-DD5B-3335-A047DFD47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5" y="135871"/>
            <a:ext cx="4167043" cy="320541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CEB1FEC-9FB9-011A-FEED-E7749279E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95" y="3477218"/>
            <a:ext cx="4167044" cy="32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28B32-D444-F616-D8DE-A4273E25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0" y="117521"/>
            <a:ext cx="8353611" cy="770404"/>
          </a:xfrm>
        </p:spPr>
        <p:txBody>
          <a:bodyPr/>
          <a:lstStyle/>
          <a:p>
            <a:r>
              <a:rPr lang="da-DK" dirty="0"/>
              <a:t>How </a:t>
            </a:r>
            <a:r>
              <a:rPr lang="da-DK" dirty="0" err="1"/>
              <a:t>does</a:t>
            </a:r>
            <a:r>
              <a:rPr lang="da-DK" dirty="0"/>
              <a:t> a </a:t>
            </a:r>
            <a:r>
              <a:rPr lang="da-DK" dirty="0" err="1"/>
              <a:t>good</a:t>
            </a:r>
            <a:r>
              <a:rPr lang="da-DK" dirty="0"/>
              <a:t> </a:t>
            </a:r>
            <a:r>
              <a:rPr lang="da-DK" dirty="0" err="1"/>
              <a:t>theory</a:t>
            </a:r>
            <a:r>
              <a:rPr lang="da-DK" dirty="0"/>
              <a:t> look like?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F87B2239-5BCF-6D5E-A459-4EF43350B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84702"/>
              </p:ext>
            </p:extLst>
          </p:nvPr>
        </p:nvGraphicFramePr>
        <p:xfrm>
          <a:off x="1698812" y="821214"/>
          <a:ext cx="7327153" cy="1460397"/>
        </p:xfrm>
        <a:graphic>
          <a:graphicData uri="http://schemas.openxmlformats.org/drawingml/2006/table">
            <a:tbl>
              <a:tblPr/>
              <a:tblGrid>
                <a:gridCol w="3223554">
                  <a:extLst>
                    <a:ext uri="{9D8B030D-6E8A-4147-A177-3AD203B41FA5}">
                      <a16:colId xmlns:a16="http://schemas.microsoft.com/office/drawing/2014/main" val="162016004"/>
                    </a:ext>
                  </a:extLst>
                </a:gridCol>
                <a:gridCol w="726446">
                  <a:extLst>
                    <a:ext uri="{9D8B030D-6E8A-4147-A177-3AD203B41FA5}">
                      <a16:colId xmlns:a16="http://schemas.microsoft.com/office/drawing/2014/main" val="4108252274"/>
                    </a:ext>
                  </a:extLst>
                </a:gridCol>
                <a:gridCol w="3377153">
                  <a:extLst>
                    <a:ext uri="{9D8B030D-6E8A-4147-A177-3AD203B41FA5}">
                      <a16:colId xmlns:a16="http://schemas.microsoft.com/office/drawing/2014/main" val="4031259754"/>
                    </a:ext>
                  </a:extLst>
                </a:gridCol>
              </a:tblGrid>
              <a:tr h="486799">
                <a:tc>
                  <a:txBody>
                    <a:bodyPr/>
                    <a:lstStyle/>
                    <a:p>
                      <a:pPr algn="r"/>
                      <a:r>
                        <a:rPr lang="da-DK" sz="2400" i="1" dirty="0">
                          <a:effectLst/>
                        </a:rPr>
                        <a:t>Cause  </a:t>
                      </a:r>
                      <a:endParaRPr lang="da-DK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 dirty="0">
                          <a:effectLst/>
                        </a:rPr>
                        <a:t>→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i="1" dirty="0" err="1">
                          <a:effectLst/>
                        </a:rPr>
                        <a:t>Effect</a:t>
                      </a:r>
                      <a:endParaRPr lang="da-DK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850447"/>
                  </a:ext>
                </a:extLst>
              </a:tr>
              <a:tr h="486799">
                <a:tc>
                  <a:txBody>
                    <a:bodyPr/>
                    <a:lstStyle/>
                    <a:p>
                      <a:pPr algn="r"/>
                      <a:r>
                        <a:rPr lang="da-DK" sz="2400" i="1">
                          <a:effectLst/>
                        </a:rPr>
                        <a:t>Input </a:t>
                      </a:r>
                      <a:endParaRPr lang="da-DK" sz="24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>
                          <a:effectLst/>
                        </a:rPr>
                        <a:t>→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i="1" dirty="0">
                          <a:effectLst/>
                        </a:rPr>
                        <a:t>Output</a:t>
                      </a:r>
                      <a:endParaRPr lang="da-DK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215205"/>
                  </a:ext>
                </a:extLst>
              </a:tr>
              <a:tr h="486799">
                <a:tc>
                  <a:txBody>
                    <a:bodyPr/>
                    <a:lstStyle/>
                    <a:p>
                      <a:pPr algn="r"/>
                      <a:r>
                        <a:rPr lang="da-DK" sz="2400" i="1" dirty="0">
                          <a:effectLst/>
                        </a:rPr>
                        <a:t>Independent variable</a:t>
                      </a:r>
                      <a:endParaRPr lang="da-DK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400">
                          <a:effectLst/>
                        </a:rPr>
                        <a:t>→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400" i="1" dirty="0">
                          <a:effectLst/>
                        </a:rPr>
                        <a:t>Dependent variable</a:t>
                      </a:r>
                      <a:endParaRPr lang="da-DK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534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90131E73-4EDE-0FD6-C264-27512D7FE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5"/>
          <a:stretch/>
        </p:blipFill>
        <p:spPr bwMode="auto">
          <a:xfrm>
            <a:off x="8953127" y="122294"/>
            <a:ext cx="2105959" cy="16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3886E5A-060A-176D-30F2-247A84477DD6}"/>
              </a:ext>
            </a:extLst>
          </p:cNvPr>
          <p:cNvSpPr txBox="1"/>
          <p:nvPr/>
        </p:nvSpPr>
        <p:spPr>
          <a:xfrm>
            <a:off x="155389" y="2281611"/>
            <a:ext cx="3663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RoR</a:t>
            </a:r>
            <a:r>
              <a:rPr lang="da-DK" dirty="0"/>
              <a:t> </a:t>
            </a:r>
            <a:r>
              <a:rPr lang="da-DK" dirty="0" err="1"/>
              <a:t>shape</a:t>
            </a:r>
            <a:r>
              <a:rPr lang="da-DK" dirty="0"/>
              <a:t> as </a:t>
            </a:r>
            <a:r>
              <a:rPr lang="da-DK" b="1" i="1" dirty="0"/>
              <a:t>Independent variable</a:t>
            </a:r>
            <a:r>
              <a:rPr lang="da-DK" dirty="0"/>
              <a:t>?</a:t>
            </a:r>
          </a:p>
          <a:p>
            <a:r>
              <a:rPr lang="da-DK" dirty="0" err="1"/>
              <a:t>Temp</a:t>
            </a:r>
            <a:r>
              <a:rPr lang="da-DK" dirty="0"/>
              <a:t> probe is </a:t>
            </a:r>
            <a:r>
              <a:rPr lang="da-DK" i="1" dirty="0" err="1"/>
              <a:t>artifact</a:t>
            </a:r>
            <a:r>
              <a:rPr lang="da-DK" dirty="0"/>
              <a:t> and </a:t>
            </a:r>
            <a:r>
              <a:rPr lang="da-DK" i="1" dirty="0" err="1"/>
              <a:t>confounding</a:t>
            </a:r>
            <a:r>
              <a:rPr lang="da-DK" dirty="0"/>
              <a:t> </a:t>
            </a:r>
            <a:r>
              <a:rPr lang="da-DK" dirty="0" err="1"/>
              <a:t>burdened</a:t>
            </a:r>
            <a:r>
              <a:rPr lang="da-DK" dirty="0"/>
              <a:t> </a:t>
            </a:r>
            <a:r>
              <a:rPr lang="da-DK" dirty="0" err="1"/>
              <a:t>already</a:t>
            </a:r>
            <a:r>
              <a:rPr lang="da-DK" dirty="0"/>
              <a:t> and more like a </a:t>
            </a:r>
            <a:r>
              <a:rPr lang="da-DK" i="1" dirty="0"/>
              <a:t>relative</a:t>
            </a:r>
            <a:r>
              <a:rPr lang="da-DK" dirty="0"/>
              <a:t> </a:t>
            </a:r>
            <a:r>
              <a:rPr lang="da-DK" dirty="0" err="1"/>
              <a:t>reading</a:t>
            </a:r>
            <a:r>
              <a:rPr lang="da-DK" dirty="0"/>
              <a:t> of </a:t>
            </a:r>
            <a:r>
              <a:rPr lang="da-DK" dirty="0" err="1"/>
              <a:t>how</a:t>
            </a:r>
            <a:r>
              <a:rPr lang="da-DK" dirty="0"/>
              <a:t> far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from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1st crack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Target </a:t>
            </a:r>
            <a:r>
              <a:rPr lang="da-DK" dirty="0" err="1"/>
              <a:t>temp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Color</a:t>
            </a:r>
            <a:r>
              <a:rPr lang="da-DK" dirty="0"/>
              <a:t> </a:t>
            </a:r>
            <a:r>
              <a:rPr lang="da-DK" dirty="0" err="1"/>
              <a:t>intensity</a:t>
            </a:r>
            <a:r>
              <a:rPr lang="da-DK" dirty="0"/>
              <a:t>?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7FF0C28-A206-A090-4245-D0095FB9596F}"/>
              </a:ext>
            </a:extLst>
          </p:cNvPr>
          <p:cNvSpPr txBox="1"/>
          <p:nvPr/>
        </p:nvSpPr>
        <p:spPr>
          <a:xfrm>
            <a:off x="7261411" y="2227586"/>
            <a:ext cx="493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predicted</a:t>
            </a:r>
            <a:r>
              <a:rPr lang="da-DK" dirty="0"/>
              <a:t> for the </a:t>
            </a:r>
            <a:r>
              <a:rPr lang="da-DK" b="1" i="1" dirty="0"/>
              <a:t>Dependent variable</a:t>
            </a:r>
            <a:r>
              <a:rPr lang="da-DK" dirty="0"/>
              <a:t>?</a:t>
            </a:r>
          </a:p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b="1" i="1" dirty="0" err="1"/>
              <a:t>specifically</a:t>
            </a:r>
            <a:r>
              <a:rPr lang="da-DK" b="1" i="1" dirty="0"/>
              <a:t> </a:t>
            </a:r>
            <a:r>
              <a:rPr lang="da-DK" b="1" i="1" dirty="0" err="1"/>
              <a:t>predicted</a:t>
            </a:r>
            <a:r>
              <a:rPr lang="da-DK" dirty="0"/>
              <a:t>?</a:t>
            </a:r>
          </a:p>
          <a:p>
            <a:r>
              <a:rPr lang="da-DK" dirty="0"/>
              <a:t>‘</a:t>
            </a:r>
            <a:r>
              <a:rPr lang="da-DK" dirty="0" err="1"/>
              <a:t>Baked</a:t>
            </a:r>
            <a:r>
              <a:rPr lang="da-DK" dirty="0"/>
              <a:t>’ is a </a:t>
            </a:r>
            <a:r>
              <a:rPr lang="da-DK" i="1" dirty="0" err="1"/>
              <a:t>categorical</a:t>
            </a:r>
            <a:r>
              <a:rPr lang="da-DK" dirty="0"/>
              <a:t> variable </a:t>
            </a:r>
            <a:r>
              <a:rPr lang="da-DK" dirty="0" err="1"/>
              <a:t>that</a:t>
            </a:r>
            <a:r>
              <a:rPr lang="da-DK" dirty="0"/>
              <a:t> is </a:t>
            </a:r>
            <a:r>
              <a:rPr lang="da-DK" dirty="0" err="1"/>
              <a:t>only</a:t>
            </a:r>
            <a:r>
              <a:rPr lang="da-DK" dirty="0"/>
              <a:t> relevant with </a:t>
            </a:r>
            <a:r>
              <a:rPr lang="da-DK" i="1" dirty="0"/>
              <a:t>big differences</a:t>
            </a:r>
            <a:r>
              <a:rPr lang="da-DK" dirty="0"/>
              <a:t>.</a:t>
            </a:r>
          </a:p>
          <a:p>
            <a:r>
              <a:rPr lang="da-DK" dirty="0" err="1"/>
              <a:t>Does</a:t>
            </a:r>
            <a:r>
              <a:rPr lang="da-DK" dirty="0"/>
              <a:t> it </a:t>
            </a:r>
            <a:r>
              <a:rPr lang="da-DK" dirty="0" err="1"/>
              <a:t>become</a:t>
            </a:r>
            <a:r>
              <a:rPr lang="da-DK" dirty="0"/>
              <a:t> more or </a:t>
            </a:r>
            <a:r>
              <a:rPr lang="da-DK" dirty="0" err="1"/>
              <a:t>less</a:t>
            </a:r>
            <a:r>
              <a:rPr lang="da-DK" dirty="0"/>
              <a:t> </a:t>
            </a:r>
            <a:r>
              <a:rPr lang="da-DK" dirty="0" err="1"/>
              <a:t>acidic</a:t>
            </a:r>
            <a:r>
              <a:rPr lang="da-DK" dirty="0"/>
              <a:t>? More or </a:t>
            </a:r>
            <a:r>
              <a:rPr lang="da-DK" dirty="0" err="1"/>
              <a:t>less</a:t>
            </a:r>
            <a:r>
              <a:rPr lang="da-DK" dirty="0"/>
              <a:t> bitter?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0DD54B7-3717-ED4E-F5BC-40CDD7947DD6}"/>
              </a:ext>
            </a:extLst>
          </p:cNvPr>
          <p:cNvSpPr txBox="1"/>
          <p:nvPr/>
        </p:nvSpPr>
        <p:spPr>
          <a:xfrm>
            <a:off x="43330" y="4594686"/>
            <a:ext cx="119589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Dependent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 should be carefully chosen amongst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simplest </a:t>
            </a:r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and most </a:t>
            </a:r>
            <a:r>
              <a:rPr lang="en-US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 </a:t>
            </a:r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concepts with the </a:t>
            </a:r>
            <a:r>
              <a:rPr lang="en-US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fewest assumptions</a:t>
            </a:r>
            <a:r>
              <a:rPr lang="en-US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otherwise it’s difficult to be specific and therefore practical in the use of the theory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Temperature, Time, Color Intensity, Basic tastes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Flavour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categories.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Derived values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nor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Preference claims</a:t>
            </a:r>
            <a:endParaRPr lang="da-DK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B8DEA928-EE10-3CD1-BD54-B76C03D64E67}"/>
              </a:ext>
            </a:extLst>
          </p:cNvPr>
          <p:cNvCxnSpPr>
            <a:cxnSpLocks/>
          </p:cNvCxnSpPr>
          <p:nvPr/>
        </p:nvCxnSpPr>
        <p:spPr>
          <a:xfrm flipV="1">
            <a:off x="5229411" y="2227586"/>
            <a:ext cx="0" cy="6115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6EBE2A25-ABC0-90C0-6545-B4249DDBE817}"/>
              </a:ext>
            </a:extLst>
          </p:cNvPr>
          <p:cNvSpPr txBox="1"/>
          <p:nvPr/>
        </p:nvSpPr>
        <p:spPr>
          <a:xfrm>
            <a:off x="3766673" y="2830079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well</a:t>
            </a:r>
            <a:r>
              <a:rPr lang="da-DK" dirty="0"/>
              <a:t> </a:t>
            </a:r>
            <a:r>
              <a:rPr lang="da-DK" dirty="0" err="1"/>
              <a:t>established</a:t>
            </a:r>
            <a:r>
              <a:rPr lang="da-DK" dirty="0"/>
              <a:t> </a:t>
            </a:r>
            <a:r>
              <a:rPr lang="da-DK" dirty="0" err="1"/>
              <a:t>physical</a:t>
            </a:r>
            <a:r>
              <a:rPr lang="da-DK" dirty="0"/>
              <a:t>/</a:t>
            </a:r>
            <a:r>
              <a:rPr lang="da-DK" dirty="0" err="1"/>
              <a:t>chemical</a:t>
            </a:r>
            <a:r>
              <a:rPr lang="da-DK" dirty="0"/>
              <a:t> </a:t>
            </a:r>
            <a:r>
              <a:rPr lang="da-DK" dirty="0" err="1"/>
              <a:t>theory</a:t>
            </a:r>
            <a:r>
              <a:rPr lang="da-DK" dirty="0"/>
              <a:t> is </a:t>
            </a:r>
            <a:r>
              <a:rPr lang="da-DK" dirty="0" err="1"/>
              <a:t>expected</a:t>
            </a:r>
            <a:r>
              <a:rPr lang="da-DK" dirty="0"/>
              <a:t> to </a:t>
            </a:r>
            <a:r>
              <a:rPr lang="da-DK" dirty="0" err="1"/>
              <a:t>be</a:t>
            </a:r>
            <a:r>
              <a:rPr lang="da-DK" dirty="0"/>
              <a:t> the </a:t>
            </a:r>
            <a:r>
              <a:rPr lang="da-DK" dirty="0" err="1"/>
              <a:t>mechanism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input and output?</a:t>
            </a:r>
          </a:p>
          <a:p>
            <a:pPr algn="ctr"/>
            <a:r>
              <a:rPr lang="da-DK" b="1" i="1" dirty="0"/>
              <a:t>Kinetics</a:t>
            </a:r>
            <a:r>
              <a:rPr lang="da-DK" b="1" dirty="0"/>
              <a:t> and </a:t>
            </a:r>
            <a:r>
              <a:rPr lang="da-DK" b="1" i="1" dirty="0"/>
              <a:t>Ideal gas </a:t>
            </a:r>
            <a:r>
              <a:rPr lang="da-DK" b="1" i="1" dirty="0" err="1"/>
              <a:t>law</a:t>
            </a:r>
            <a:endParaRPr lang="da-DK" b="1" i="1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AFFFAF7-FF18-FAC6-DB7B-91CA2751D88C}"/>
              </a:ext>
            </a:extLst>
          </p:cNvPr>
          <p:cNvSpPr txBox="1"/>
          <p:nvPr/>
        </p:nvSpPr>
        <p:spPr>
          <a:xfrm>
            <a:off x="1316318" y="5598300"/>
            <a:ext cx="8307295" cy="1200329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 an </a:t>
            </a:r>
            <a:r>
              <a:rPr lang="da-DK" dirty="0" err="1"/>
              <a:t>experiment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have to </a:t>
            </a:r>
            <a:r>
              <a:rPr lang="da-DK" dirty="0" err="1"/>
              <a:t>keep</a:t>
            </a:r>
            <a:r>
              <a:rPr lang="da-DK" dirty="0"/>
              <a:t> </a:t>
            </a:r>
          </a:p>
          <a:p>
            <a:pPr algn="ctr"/>
            <a:r>
              <a:rPr lang="da-DK" b="1" dirty="0" err="1"/>
              <a:t>everything</a:t>
            </a:r>
            <a:r>
              <a:rPr lang="da-DK" b="1" dirty="0"/>
              <a:t> </a:t>
            </a:r>
            <a:r>
              <a:rPr lang="da-DK" b="1" dirty="0" err="1"/>
              <a:t>else</a:t>
            </a:r>
            <a:r>
              <a:rPr lang="da-DK" b="1" dirty="0"/>
              <a:t> </a:t>
            </a:r>
            <a:r>
              <a:rPr lang="da-DK" b="1" dirty="0" err="1"/>
              <a:t>equal</a:t>
            </a:r>
            <a:r>
              <a:rPr lang="da-DK" b="1" dirty="0"/>
              <a:t> </a:t>
            </a:r>
          </a:p>
          <a:p>
            <a:pPr algn="ctr"/>
            <a:r>
              <a:rPr lang="da-DK" dirty="0"/>
              <a:t>but the </a:t>
            </a:r>
            <a:r>
              <a:rPr lang="da-DK" dirty="0" err="1"/>
              <a:t>one</a:t>
            </a:r>
            <a:r>
              <a:rPr lang="da-DK" dirty="0"/>
              <a:t> parameter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investigate</a:t>
            </a:r>
            <a:r>
              <a:rPr lang="da-DK" dirty="0"/>
              <a:t>.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can’t</a:t>
            </a:r>
            <a:r>
              <a:rPr lang="da-DK" dirty="0"/>
              <a:t> </a:t>
            </a:r>
            <a:r>
              <a:rPr lang="da-DK" dirty="0" err="1"/>
              <a:t>keep</a:t>
            </a:r>
            <a:r>
              <a:rPr lang="da-DK" dirty="0"/>
              <a:t>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b="1" dirty="0" err="1"/>
              <a:t>Dev</a:t>
            </a:r>
            <a:r>
              <a:rPr lang="da-DK" dirty="0"/>
              <a:t> and </a:t>
            </a:r>
            <a:r>
              <a:rPr lang="da-DK" b="1" dirty="0" err="1"/>
              <a:t>Col</a:t>
            </a:r>
            <a:r>
              <a:rPr lang="da-DK" dirty="0"/>
              <a:t> </a:t>
            </a:r>
            <a:r>
              <a:rPr lang="da-DK" dirty="0" err="1"/>
              <a:t>constant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experimenting</a:t>
            </a:r>
            <a:r>
              <a:rPr lang="da-DK" dirty="0"/>
              <a:t> with </a:t>
            </a:r>
            <a:r>
              <a:rPr lang="da-DK" i="1" dirty="0" err="1"/>
              <a:t>constant</a:t>
            </a:r>
            <a:r>
              <a:rPr lang="da-DK" dirty="0"/>
              <a:t> </a:t>
            </a:r>
            <a:r>
              <a:rPr lang="da-DK" dirty="0" err="1"/>
              <a:t>vs</a:t>
            </a:r>
            <a:r>
              <a:rPr lang="da-DK" dirty="0"/>
              <a:t> </a:t>
            </a:r>
            <a:r>
              <a:rPr lang="da-DK" i="1" dirty="0"/>
              <a:t>non-</a:t>
            </a:r>
            <a:r>
              <a:rPr lang="da-DK" i="1" dirty="0" err="1"/>
              <a:t>constant</a:t>
            </a:r>
            <a:r>
              <a:rPr lang="da-DK" dirty="0"/>
              <a:t> </a:t>
            </a:r>
            <a:r>
              <a:rPr lang="da-DK" b="1" dirty="0" err="1"/>
              <a:t>RoR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587090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6B64E-334D-9B11-2BCD-B4818D62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Small </a:t>
            </a:r>
            <a:r>
              <a:rPr lang="da-DK" dirty="0" err="1"/>
              <a:t>things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not </a:t>
            </a:r>
            <a:r>
              <a:rPr lang="da-DK" dirty="0" err="1"/>
              <a:t>become</a:t>
            </a:r>
            <a:r>
              <a:rPr lang="da-DK" dirty="0"/>
              <a:t> </a:t>
            </a:r>
            <a:r>
              <a:rPr lang="da-DK" dirty="0" err="1"/>
              <a:t>bigger</a:t>
            </a:r>
            <a:r>
              <a:rPr lang="da-DK" dirty="0"/>
              <a:t> in reality just </a:t>
            </a:r>
            <a:r>
              <a:rPr lang="da-DK" dirty="0" err="1"/>
              <a:t>because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magnify</a:t>
            </a:r>
            <a:r>
              <a:rPr lang="da-DK" dirty="0"/>
              <a:t> 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21587A-EE16-2157-8B82-19F10218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62" y="1627314"/>
            <a:ext cx="7714876" cy="523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905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01C84DB-F148-1584-0838-CCD607255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27" y="1341317"/>
            <a:ext cx="7717276" cy="337566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B7E531E-4924-1CCC-13FC-BA0AED32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03" y="1404691"/>
            <a:ext cx="4247972" cy="3375666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693E1FA-4A94-45F5-8041-A62CA2ABF771}"/>
              </a:ext>
            </a:extLst>
          </p:cNvPr>
          <p:cNvSpPr txBox="1"/>
          <p:nvPr/>
        </p:nvSpPr>
        <p:spPr>
          <a:xfrm>
            <a:off x="8175192" y="5067951"/>
            <a:ext cx="40309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Focus on </a:t>
            </a:r>
            <a:r>
              <a:rPr lang="da-DK" b="1" dirty="0" err="1"/>
              <a:t>macro</a:t>
            </a:r>
            <a:r>
              <a:rPr lang="da-DK" dirty="0"/>
              <a:t> </a:t>
            </a:r>
            <a:r>
              <a:rPr lang="da-DK" dirty="0" err="1"/>
              <a:t>paramters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predicted</a:t>
            </a:r>
            <a:r>
              <a:rPr lang="da-DK" dirty="0"/>
              <a:t> </a:t>
            </a:r>
            <a:r>
              <a:rPr lang="da-DK" dirty="0" err="1"/>
              <a:t>flavour</a:t>
            </a:r>
            <a:r>
              <a:rPr lang="da-DK" dirty="0"/>
              <a:t> INTENSITIES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Color</a:t>
            </a:r>
            <a:r>
              <a:rPr lang="da-DK" dirty="0"/>
              <a:t> =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Development time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Total </a:t>
            </a:r>
            <a:r>
              <a:rPr lang="da-DK" dirty="0" err="1"/>
              <a:t>prediction</a:t>
            </a:r>
            <a:r>
              <a:rPr lang="da-DK" dirty="0"/>
              <a:t> = 95%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Saves PREFERENCES </a:t>
            </a:r>
            <a:r>
              <a:rPr lang="da-DK" dirty="0" err="1"/>
              <a:t>analysis</a:t>
            </a:r>
            <a:r>
              <a:rPr lang="da-DK" dirty="0"/>
              <a:t> for </a:t>
            </a:r>
            <a:r>
              <a:rPr lang="da-DK" dirty="0" err="1"/>
              <a:t>later</a:t>
            </a:r>
            <a:r>
              <a:rPr lang="da-DK" dirty="0"/>
              <a:t>!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AD759BA-3042-CE2C-5BD0-3EF15DE32817}"/>
              </a:ext>
            </a:extLst>
          </p:cNvPr>
          <p:cNvSpPr txBox="1"/>
          <p:nvPr/>
        </p:nvSpPr>
        <p:spPr>
          <a:xfrm>
            <a:off x="584560" y="4979658"/>
            <a:ext cx="613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Focus on </a:t>
            </a:r>
            <a:r>
              <a:rPr lang="da-DK" b="1" dirty="0" err="1"/>
              <a:t>micro</a:t>
            </a:r>
            <a:r>
              <a:rPr lang="da-DK" dirty="0"/>
              <a:t> </a:t>
            </a:r>
            <a:r>
              <a:rPr lang="da-DK" dirty="0" err="1"/>
              <a:t>fluctuations</a:t>
            </a:r>
            <a:r>
              <a:rPr lang="da-DK" dirty="0"/>
              <a:t> (</a:t>
            </a:r>
            <a:r>
              <a:rPr lang="da-DK" dirty="0" err="1"/>
              <a:t>RoR</a:t>
            </a:r>
            <a:r>
              <a:rPr lang="da-DK" dirty="0"/>
              <a:t> Flicks)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No </a:t>
            </a:r>
            <a:r>
              <a:rPr lang="da-DK" dirty="0" err="1"/>
              <a:t>specific</a:t>
            </a:r>
            <a:r>
              <a:rPr lang="da-DK" dirty="0"/>
              <a:t> </a:t>
            </a:r>
            <a:r>
              <a:rPr lang="da-DK" dirty="0" err="1"/>
              <a:t>preditions</a:t>
            </a:r>
            <a:r>
              <a:rPr lang="da-DK" dirty="0"/>
              <a:t> </a:t>
            </a:r>
            <a:r>
              <a:rPr lang="da-DK" dirty="0" err="1"/>
              <a:t>other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‘</a:t>
            </a:r>
            <a:r>
              <a:rPr lang="da-DK" dirty="0" err="1"/>
              <a:t>nicer</a:t>
            </a:r>
            <a:r>
              <a:rPr lang="da-DK" dirty="0"/>
              <a:t>’ (</a:t>
            </a:r>
            <a:r>
              <a:rPr lang="da-DK" dirty="0" err="1"/>
              <a:t>RoR</a:t>
            </a:r>
            <a:r>
              <a:rPr lang="da-DK" dirty="0"/>
              <a:t> </a:t>
            </a:r>
            <a:r>
              <a:rPr lang="da-DK" dirty="0" err="1"/>
              <a:t>smooth</a:t>
            </a:r>
            <a:r>
              <a:rPr lang="da-DK" dirty="0"/>
              <a:t> + DTR)</a:t>
            </a:r>
          </a:p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FF48A18-48ED-BD20-26A4-0F27DE2F0273}"/>
              </a:ext>
            </a:extLst>
          </p:cNvPr>
          <p:cNvSpPr txBox="1"/>
          <p:nvPr/>
        </p:nvSpPr>
        <p:spPr>
          <a:xfrm>
            <a:off x="5680954" y="158632"/>
            <a:ext cx="624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Focus on </a:t>
            </a:r>
            <a:r>
              <a:rPr lang="da-DK" sz="2400" dirty="0" err="1"/>
              <a:t>aspects</a:t>
            </a:r>
            <a:r>
              <a:rPr lang="da-DK" sz="2400" dirty="0"/>
              <a:t> of </a:t>
            </a:r>
            <a:r>
              <a:rPr lang="da-DK" sz="2400" dirty="0" err="1"/>
              <a:t>roasting</a:t>
            </a:r>
            <a:r>
              <a:rPr lang="da-DK" sz="2400" dirty="0"/>
              <a:t> </a:t>
            </a:r>
            <a:r>
              <a:rPr lang="da-DK" sz="2400" dirty="0" err="1"/>
              <a:t>which</a:t>
            </a:r>
            <a:r>
              <a:rPr lang="da-DK" sz="2400" dirty="0"/>
              <a:t> </a:t>
            </a:r>
            <a:r>
              <a:rPr lang="da-DK" sz="2400" dirty="0" err="1"/>
              <a:t>are</a:t>
            </a:r>
            <a:r>
              <a:rPr lang="da-DK" sz="2400" dirty="0"/>
              <a:t> </a:t>
            </a:r>
            <a:r>
              <a:rPr lang="da-DK" sz="2400" dirty="0" err="1"/>
              <a:t>too</a:t>
            </a:r>
            <a:r>
              <a:rPr lang="da-DK" sz="2400" dirty="0"/>
              <a:t> small to </a:t>
            </a:r>
            <a:r>
              <a:rPr lang="da-DK" sz="2400" dirty="0" err="1"/>
              <a:t>be</a:t>
            </a:r>
            <a:r>
              <a:rPr lang="da-DK" sz="2400" dirty="0"/>
              <a:t> </a:t>
            </a:r>
            <a:r>
              <a:rPr lang="da-DK" sz="2400" b="1" dirty="0" err="1"/>
              <a:t>sensory</a:t>
            </a:r>
            <a:r>
              <a:rPr lang="da-DK" sz="2400" b="1" dirty="0"/>
              <a:t> relevant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DEF644A-4497-C231-4B75-0DD1A03AD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4" b="36363"/>
          <a:stretch/>
        </p:blipFill>
        <p:spPr bwMode="auto">
          <a:xfrm>
            <a:off x="395271" y="5547106"/>
            <a:ext cx="5388785" cy="13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9C05B73-9B25-656C-3609-A992D95C1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27" y="0"/>
            <a:ext cx="3231851" cy="181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647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53670-C01B-4B51-B9F7-604B0715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Parameter </a:t>
            </a:r>
            <a:r>
              <a:rPr lang="da-DK" dirty="0" err="1"/>
              <a:t>priority</a:t>
            </a:r>
            <a:endParaRPr lang="da-DK" dirty="0"/>
          </a:p>
        </p:txBody>
      </p:sp>
      <p:sp>
        <p:nvSpPr>
          <p:cNvPr id="6" name="Ligebenet trekant 5">
            <a:extLst>
              <a:ext uri="{FF2B5EF4-FFF2-40B4-BE49-F238E27FC236}">
                <a16:creationId xmlns:a16="http://schemas.microsoft.com/office/drawing/2014/main" id="{33297234-FBAD-4643-B59D-BB476CF8BC05}"/>
              </a:ext>
            </a:extLst>
          </p:cNvPr>
          <p:cNvSpPr/>
          <p:nvPr/>
        </p:nvSpPr>
        <p:spPr>
          <a:xfrm>
            <a:off x="3355760" y="374925"/>
            <a:ext cx="8202966" cy="6108149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382F880C-FA77-4D40-AB45-E7DFE6E064B8}"/>
              </a:ext>
            </a:extLst>
          </p:cNvPr>
          <p:cNvCxnSpPr>
            <a:cxnSpLocks/>
          </p:cNvCxnSpPr>
          <p:nvPr/>
        </p:nvCxnSpPr>
        <p:spPr>
          <a:xfrm>
            <a:off x="4101483" y="5362112"/>
            <a:ext cx="67026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AEC508D2-8E89-4806-9965-1FBAC09C6BE5}"/>
              </a:ext>
            </a:extLst>
          </p:cNvPr>
          <p:cNvCxnSpPr>
            <a:cxnSpLocks/>
          </p:cNvCxnSpPr>
          <p:nvPr/>
        </p:nvCxnSpPr>
        <p:spPr>
          <a:xfrm>
            <a:off x="4845658" y="4236424"/>
            <a:ext cx="52142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50B733EC-FF28-455B-B791-870FE9BE89A9}"/>
              </a:ext>
            </a:extLst>
          </p:cNvPr>
          <p:cNvCxnSpPr>
            <a:cxnSpLocks/>
          </p:cNvCxnSpPr>
          <p:nvPr/>
        </p:nvCxnSpPr>
        <p:spPr>
          <a:xfrm>
            <a:off x="5965825" y="2590256"/>
            <a:ext cx="29845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EA109CC8-ECC5-478D-A461-D3CF66B3E79B}"/>
              </a:ext>
            </a:extLst>
          </p:cNvPr>
          <p:cNvSpPr txBox="1"/>
          <p:nvPr/>
        </p:nvSpPr>
        <p:spPr>
          <a:xfrm>
            <a:off x="6019457" y="5439834"/>
            <a:ext cx="2869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dirty="0"/>
              <a:t>Green </a:t>
            </a:r>
            <a:r>
              <a:rPr lang="da-DK" sz="2400" dirty="0" err="1"/>
              <a:t>coffee</a:t>
            </a:r>
            <a:endParaRPr lang="da-DK" sz="2400" dirty="0"/>
          </a:p>
          <a:p>
            <a:pPr algn="ctr"/>
            <a:r>
              <a:rPr lang="da-DK" sz="2400" dirty="0" err="1"/>
              <a:t>Flavour</a:t>
            </a:r>
            <a:r>
              <a:rPr lang="da-DK" sz="2400" dirty="0"/>
              <a:t>, </a:t>
            </a:r>
            <a:r>
              <a:rPr lang="da-DK" sz="2400" dirty="0" err="1"/>
              <a:t>Quality</a:t>
            </a:r>
            <a:r>
              <a:rPr lang="da-DK" sz="2400" dirty="0"/>
              <a:t>, Price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724F3D-A561-4A11-BFA5-5FF9340B4D01}"/>
              </a:ext>
            </a:extLst>
          </p:cNvPr>
          <p:cNvSpPr txBox="1"/>
          <p:nvPr/>
        </p:nvSpPr>
        <p:spPr>
          <a:xfrm>
            <a:off x="6268024" y="4352998"/>
            <a:ext cx="2369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dirty="0"/>
              <a:t>Input: </a:t>
            </a:r>
            <a:r>
              <a:rPr lang="da-DK" sz="2400" dirty="0" err="1"/>
              <a:t>Flame</a:t>
            </a:r>
            <a:r>
              <a:rPr lang="da-DK" sz="2400" dirty="0"/>
              <a:t> plan</a:t>
            </a:r>
          </a:p>
          <a:p>
            <a:pPr algn="ctr"/>
            <a:r>
              <a:rPr lang="da-DK" sz="2400" dirty="0"/>
              <a:t>Output: </a:t>
            </a:r>
            <a:r>
              <a:rPr lang="da-DK" sz="2400" dirty="0" err="1"/>
              <a:t>Color</a:t>
            </a:r>
            <a:endParaRPr lang="da-DK" sz="2400" dirty="0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C0EF015-384E-40D4-A5CD-D367AD4538D6}"/>
              </a:ext>
            </a:extLst>
          </p:cNvPr>
          <p:cNvSpPr txBox="1"/>
          <p:nvPr/>
        </p:nvSpPr>
        <p:spPr>
          <a:xfrm>
            <a:off x="6196369" y="3389429"/>
            <a:ext cx="2512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dirty="0"/>
              <a:t>Timing:</a:t>
            </a:r>
          </a:p>
          <a:p>
            <a:pPr algn="ctr"/>
            <a:r>
              <a:rPr lang="da-DK" sz="2400" dirty="0"/>
              <a:t>Development time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79B03E5A-DD0A-40F7-86EE-83B19A37BB11}"/>
              </a:ext>
            </a:extLst>
          </p:cNvPr>
          <p:cNvSpPr txBox="1"/>
          <p:nvPr/>
        </p:nvSpPr>
        <p:spPr>
          <a:xfrm>
            <a:off x="6586066" y="1090907"/>
            <a:ext cx="1729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dirty="0" err="1"/>
              <a:t>Other</a:t>
            </a:r>
            <a:r>
              <a:rPr lang="da-DK" sz="2400" dirty="0"/>
              <a:t>:</a:t>
            </a:r>
            <a:br>
              <a:rPr lang="da-DK" sz="2400" dirty="0"/>
            </a:br>
            <a:r>
              <a:rPr lang="da-DK" sz="2400" dirty="0" err="1"/>
              <a:t>Drum</a:t>
            </a:r>
            <a:r>
              <a:rPr lang="da-DK" sz="2400" dirty="0"/>
              <a:t> Speed</a:t>
            </a:r>
          </a:p>
          <a:p>
            <a:pPr algn="ctr"/>
            <a:r>
              <a:rPr lang="da-DK" sz="2400" dirty="0"/>
              <a:t>Air flow</a:t>
            </a:r>
          </a:p>
          <a:p>
            <a:pPr algn="ctr"/>
            <a:r>
              <a:rPr lang="da-DK" sz="2400" dirty="0"/>
              <a:t>Heat source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4FC1A7B5-5C4C-49A8-BC6E-0FF60F8E1FF3}"/>
              </a:ext>
            </a:extLst>
          </p:cNvPr>
          <p:cNvCxnSpPr>
            <a:cxnSpLocks/>
          </p:cNvCxnSpPr>
          <p:nvPr/>
        </p:nvCxnSpPr>
        <p:spPr>
          <a:xfrm>
            <a:off x="5435600" y="3389429"/>
            <a:ext cx="404575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felt 32">
            <a:extLst>
              <a:ext uri="{FF2B5EF4-FFF2-40B4-BE49-F238E27FC236}">
                <a16:creationId xmlns:a16="http://schemas.microsoft.com/office/drawing/2014/main" id="{ACAB150E-C16A-49CE-9893-64EFF23979DD}"/>
              </a:ext>
            </a:extLst>
          </p:cNvPr>
          <p:cNvSpPr txBox="1"/>
          <p:nvPr/>
        </p:nvSpPr>
        <p:spPr>
          <a:xfrm>
            <a:off x="6525986" y="2556113"/>
            <a:ext cx="1850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400" dirty="0"/>
              <a:t>Timing:</a:t>
            </a:r>
          </a:p>
          <a:p>
            <a:pPr algn="ctr"/>
            <a:r>
              <a:rPr lang="da-DK" sz="2400" dirty="0"/>
              <a:t>Time to 1stCr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828E002-1040-434C-A644-3DC854E01BD3}"/>
              </a:ext>
            </a:extLst>
          </p:cNvPr>
          <p:cNvSpPr/>
          <p:nvPr/>
        </p:nvSpPr>
        <p:spPr>
          <a:xfrm>
            <a:off x="3061039" y="5439834"/>
            <a:ext cx="577049" cy="577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AD6AFFA-7995-43F4-B408-3FC1BA29BD5E}"/>
              </a:ext>
            </a:extLst>
          </p:cNvPr>
          <p:cNvSpPr/>
          <p:nvPr/>
        </p:nvSpPr>
        <p:spPr>
          <a:xfrm>
            <a:off x="3943026" y="4236424"/>
            <a:ext cx="577049" cy="577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74EA47B-B5F4-4D4A-B30D-2263B20A7FC7}"/>
              </a:ext>
            </a:extLst>
          </p:cNvPr>
          <p:cNvSpPr/>
          <p:nvPr/>
        </p:nvSpPr>
        <p:spPr>
          <a:xfrm>
            <a:off x="4520075" y="3308996"/>
            <a:ext cx="577049" cy="577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8659553-9EE2-4BAA-9823-0EE70D267E1E}"/>
              </a:ext>
            </a:extLst>
          </p:cNvPr>
          <p:cNvSpPr/>
          <p:nvPr/>
        </p:nvSpPr>
        <p:spPr>
          <a:xfrm>
            <a:off x="5114879" y="2510263"/>
            <a:ext cx="577049" cy="577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93111DD-38A1-4AA9-8FAC-E629FC3DD056}"/>
              </a:ext>
            </a:extLst>
          </p:cNvPr>
          <p:cNvSpPr/>
          <p:nvPr/>
        </p:nvSpPr>
        <p:spPr>
          <a:xfrm>
            <a:off x="5807475" y="1418311"/>
            <a:ext cx="577049" cy="5770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50" name="Picture 3" descr="A picture containing rug, food, coffee&#10;&#10;Description automatically generated">
            <a:extLst>
              <a:ext uri="{FF2B5EF4-FFF2-40B4-BE49-F238E27FC236}">
                <a16:creationId xmlns:a16="http://schemas.microsoft.com/office/drawing/2014/main" id="{C759B38C-6FE4-44EF-AEC3-394E781D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4" t="3546" r="23663" b="3404"/>
          <a:stretch/>
        </p:blipFill>
        <p:spPr>
          <a:xfrm>
            <a:off x="8831095" y="4282721"/>
            <a:ext cx="1067507" cy="1055457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117C798B-049B-4540-BEFA-8B37107BC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9155" y="4331176"/>
            <a:ext cx="904645" cy="904645"/>
          </a:xfrm>
          <a:prstGeom prst="rect">
            <a:avLst/>
          </a:prstGeom>
        </p:spPr>
      </p:pic>
      <p:pic>
        <p:nvPicPr>
          <p:cNvPr id="54" name="Billede 53">
            <a:extLst>
              <a:ext uri="{FF2B5EF4-FFF2-40B4-BE49-F238E27FC236}">
                <a16:creationId xmlns:a16="http://schemas.microsoft.com/office/drawing/2014/main" id="{E2813F05-AF76-4019-BD12-21F6D42F8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823" y="2660567"/>
            <a:ext cx="1789189" cy="1430316"/>
          </a:xfrm>
          <a:prstGeom prst="rect">
            <a:avLst/>
          </a:prstGeom>
        </p:spPr>
      </p:pic>
      <p:pic>
        <p:nvPicPr>
          <p:cNvPr id="7" name="Pladsholder til indhold 6" descr="Et billede, der indeholder brød&#10;&#10;Automatisk genereret beskrivelse">
            <a:extLst>
              <a:ext uri="{FF2B5EF4-FFF2-40B4-BE49-F238E27FC236}">
                <a16:creationId xmlns:a16="http://schemas.microsoft.com/office/drawing/2014/main" id="{877D913D-5109-4713-B486-45C24FB25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74" y="5560782"/>
            <a:ext cx="1028700" cy="742950"/>
          </a:xfrm>
        </p:spPr>
      </p:pic>
      <p:pic>
        <p:nvPicPr>
          <p:cNvPr id="14" name="Billede 13" descr="Et billede, der indeholder mad, brød&#10;&#10;Automatisk genereret beskrivelse">
            <a:extLst>
              <a:ext uri="{FF2B5EF4-FFF2-40B4-BE49-F238E27FC236}">
                <a16:creationId xmlns:a16="http://schemas.microsoft.com/office/drawing/2014/main" id="{005E65AD-7243-4300-92E2-2E4E1F49C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30" y="5560355"/>
            <a:ext cx="1304925" cy="771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927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8279A-260F-4BFA-BF02-0D76224EB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latin typeface="+mj-lt"/>
                <a:ea typeface="+mj-ea"/>
                <a:cs typeface="+mj-cs"/>
              </a:rPr>
              <a:t>The goal is to obtain the following objectives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>
                <a:latin typeface="+mj-lt"/>
                <a:ea typeface="+mj-ea"/>
                <a:cs typeface="+mj-cs"/>
              </a:rPr>
              <a:t>Reduction points are triggered by bean temp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D6FB982-6E18-43E1-AE0B-8145B98C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26" y="0"/>
            <a:ext cx="7952887" cy="6736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014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45FA682-F389-33A5-974C-6BD5E33B2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7" y="285225"/>
            <a:ext cx="3486187" cy="2952925"/>
          </a:xfrm>
          <a:prstGeom prst="rect">
            <a:avLst/>
          </a:prstGeom>
        </p:spPr>
      </p:pic>
      <p:pic>
        <p:nvPicPr>
          <p:cNvPr id="6" name="Pladsholder til indhold 6">
            <a:extLst>
              <a:ext uri="{FF2B5EF4-FFF2-40B4-BE49-F238E27FC236}">
                <a16:creationId xmlns:a16="http://schemas.microsoft.com/office/drawing/2014/main" id="{3E327F01-E741-54CA-6F00-788F5F8A4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40" y="3665085"/>
            <a:ext cx="3486187" cy="2952926"/>
          </a:xfrm>
        </p:spPr>
      </p:pic>
      <p:pic>
        <p:nvPicPr>
          <p:cNvPr id="7" name="Pladsholder til indhold 11">
            <a:extLst>
              <a:ext uri="{FF2B5EF4-FFF2-40B4-BE49-F238E27FC236}">
                <a16:creationId xmlns:a16="http://schemas.microsoft.com/office/drawing/2014/main" id="{D32623A9-DBBE-657C-74E5-26AA2CCDA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49" y="3665085"/>
            <a:ext cx="3712938" cy="314377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5449CBCF-DEF1-F520-6376-C161FFCC0791}"/>
              </a:ext>
            </a:extLst>
          </p:cNvPr>
          <p:cNvSpPr txBox="1"/>
          <p:nvPr/>
        </p:nvSpPr>
        <p:spPr>
          <a:xfrm>
            <a:off x="4821795" y="605524"/>
            <a:ext cx="25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1) Full </a:t>
            </a:r>
            <a:r>
              <a:rPr lang="da-DK" dirty="0" err="1"/>
              <a:t>flame</a:t>
            </a:r>
            <a:r>
              <a:rPr lang="da-DK" dirty="0"/>
              <a:t> to 2nd crack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262DAF8-D878-165C-9C31-BB3BC9BD9FC9}"/>
              </a:ext>
            </a:extLst>
          </p:cNvPr>
          <p:cNvSpPr txBox="1"/>
          <p:nvPr/>
        </p:nvSpPr>
        <p:spPr>
          <a:xfrm>
            <a:off x="185604" y="3371599"/>
            <a:ext cx="27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2) Find </a:t>
            </a:r>
            <a:r>
              <a:rPr lang="da-DK" b="1" dirty="0" err="1"/>
              <a:t>first</a:t>
            </a:r>
            <a:r>
              <a:rPr lang="da-DK" dirty="0"/>
              <a:t> </a:t>
            </a:r>
            <a:r>
              <a:rPr lang="da-DK" dirty="0" err="1"/>
              <a:t>reduction</a:t>
            </a:r>
            <a:r>
              <a:rPr lang="da-DK" dirty="0"/>
              <a:t> point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EE70468-7D0E-DA4C-0E3B-3F1310D9FC6F}"/>
              </a:ext>
            </a:extLst>
          </p:cNvPr>
          <p:cNvSpPr txBox="1"/>
          <p:nvPr/>
        </p:nvSpPr>
        <p:spPr>
          <a:xfrm>
            <a:off x="7799336" y="3295753"/>
            <a:ext cx="305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3) Find </a:t>
            </a:r>
            <a:r>
              <a:rPr lang="da-DK" b="1" dirty="0" err="1"/>
              <a:t>second</a:t>
            </a:r>
            <a:r>
              <a:rPr lang="da-DK" dirty="0"/>
              <a:t> </a:t>
            </a:r>
            <a:r>
              <a:rPr lang="da-DK" dirty="0" err="1"/>
              <a:t>reduction</a:t>
            </a:r>
            <a:r>
              <a:rPr lang="da-DK" dirty="0"/>
              <a:t> point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1264AA-8181-7F4F-57FB-C081F1E1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21" y="1847915"/>
            <a:ext cx="1709067" cy="17624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5C69806-83EE-8919-A717-C0633CDF9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49" y="167165"/>
            <a:ext cx="3571916" cy="3025751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0B1925C-2B86-4AD6-1543-34916D0769B4}"/>
              </a:ext>
            </a:extLst>
          </p:cNvPr>
          <p:cNvSpPr txBox="1"/>
          <p:nvPr/>
        </p:nvSpPr>
        <p:spPr>
          <a:xfrm>
            <a:off x="4601606" y="5329146"/>
            <a:ext cx="2988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”</a:t>
            </a:r>
            <a:r>
              <a:rPr lang="da-DK" b="1" dirty="0" err="1"/>
              <a:t>Roast</a:t>
            </a:r>
            <a:r>
              <a:rPr lang="da-DK" b="1" dirty="0"/>
              <a:t> </a:t>
            </a:r>
            <a:r>
              <a:rPr lang="da-DK" b="1" dirty="0" err="1"/>
              <a:t>Profile</a:t>
            </a:r>
            <a:r>
              <a:rPr lang="da-DK" b="1" dirty="0"/>
              <a:t> Design Basics”</a:t>
            </a:r>
          </a:p>
          <a:p>
            <a:pPr algn="ctr"/>
            <a:r>
              <a:rPr lang="da-DK" dirty="0"/>
              <a:t>E-learning </a:t>
            </a:r>
            <a:r>
              <a:rPr lang="da-DK" dirty="0" err="1"/>
              <a:t>Normally</a:t>
            </a:r>
            <a:r>
              <a:rPr lang="da-DK" dirty="0"/>
              <a:t> €30</a:t>
            </a:r>
          </a:p>
          <a:p>
            <a:pPr algn="ctr"/>
            <a:r>
              <a:rPr lang="da-DK" dirty="0"/>
              <a:t>Part of offer </a:t>
            </a:r>
            <a:r>
              <a:rPr lang="da-DK" dirty="0" err="1"/>
              <a:t>bundle</a:t>
            </a:r>
            <a:r>
              <a:rPr lang="da-DK" dirty="0"/>
              <a:t> </a:t>
            </a:r>
            <a:r>
              <a:rPr lang="da-DK" dirty="0" err="1"/>
              <a:t>later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774AC75-B3C1-22B8-3A28-47C40C8EA999}"/>
              </a:ext>
            </a:extLst>
          </p:cNvPr>
          <p:cNvSpPr txBox="1"/>
          <p:nvPr/>
        </p:nvSpPr>
        <p:spPr>
          <a:xfrm>
            <a:off x="4456478" y="3814759"/>
            <a:ext cx="327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No </a:t>
            </a:r>
            <a:r>
              <a:rPr lang="da-DK" dirty="0" err="1"/>
              <a:t>flame</a:t>
            </a:r>
            <a:r>
              <a:rPr lang="da-DK" dirty="0"/>
              <a:t> </a:t>
            </a:r>
            <a:r>
              <a:rPr lang="da-DK" dirty="0" err="1"/>
              <a:t>micromanagement</a:t>
            </a:r>
            <a:r>
              <a:rPr lang="da-DK" dirty="0"/>
              <a:t> nor improvisation</a:t>
            </a:r>
          </a:p>
          <a:p>
            <a:pPr algn="ctr"/>
            <a:r>
              <a:rPr lang="da-DK" dirty="0"/>
              <a:t>Too </a:t>
            </a:r>
            <a:r>
              <a:rPr lang="da-DK" dirty="0" err="1"/>
              <a:t>late</a:t>
            </a:r>
            <a:r>
              <a:rPr lang="da-DK" dirty="0"/>
              <a:t> </a:t>
            </a:r>
            <a:r>
              <a:rPr lang="da-DK" dirty="0" err="1"/>
              <a:t>anyway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98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CF0C8-5A69-4063-99C5-9510C8FD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66" y="1967266"/>
            <a:ext cx="2734322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latin typeface="+mj-lt"/>
                <a:ea typeface="+mj-ea"/>
                <a:cs typeface="+mj-cs"/>
              </a:rPr>
              <a:t>All roasters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D43DA3C-277D-40AB-BBB5-4E921FA90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34" y="109537"/>
            <a:ext cx="7840866" cy="6638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68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7FD9CB-709D-64DD-65F8-B86E480DDFDF}"/>
              </a:ext>
            </a:extLst>
          </p:cNvPr>
          <p:cNvSpPr txBox="1">
            <a:spLocks/>
          </p:cNvSpPr>
          <p:nvPr/>
        </p:nvSpPr>
        <p:spPr>
          <a:xfrm>
            <a:off x="3940183" y="1217234"/>
            <a:ext cx="4248704" cy="5083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Specializing in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Coffee Roasting</a:t>
            </a:r>
          </a:p>
          <a:p>
            <a:r>
              <a:rPr lang="en-US" sz="2000" b="1" dirty="0"/>
              <a:t>and</a:t>
            </a:r>
          </a:p>
          <a:p>
            <a:r>
              <a:rPr lang="en-US" b="1" dirty="0"/>
              <a:t>Sensory Analysis</a:t>
            </a:r>
          </a:p>
          <a:p>
            <a:r>
              <a:rPr lang="en-US" sz="2200" b="1" dirty="0"/>
              <a:t>Through</a:t>
            </a:r>
          </a:p>
          <a:p>
            <a:r>
              <a:rPr lang="en-US" b="1" i="1" dirty="0"/>
              <a:t>Education,</a:t>
            </a:r>
          </a:p>
          <a:p>
            <a:r>
              <a:rPr lang="en-US" b="1" i="1" dirty="0"/>
              <a:t>Consultancy &amp;</a:t>
            </a:r>
          </a:p>
          <a:p>
            <a:r>
              <a:rPr lang="en-US" b="1" i="1" dirty="0"/>
              <a:t>Science</a:t>
            </a:r>
          </a:p>
        </p:txBody>
      </p:sp>
      <p:pic>
        <p:nvPicPr>
          <p:cNvPr id="8" name="Billede 7" descr="Et billede, der indeholder person, væg, mand, stående&#10;&#10;Automatisk genereret beskrivelse">
            <a:extLst>
              <a:ext uri="{FF2B5EF4-FFF2-40B4-BE49-F238E27FC236}">
                <a16:creationId xmlns:a16="http://schemas.microsoft.com/office/drawing/2014/main" id="{7AEEAE0E-9675-72E9-90CD-356EA685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8" y="69339"/>
            <a:ext cx="3530676" cy="5297436"/>
          </a:xfrm>
          <a:prstGeom prst="rect">
            <a:avLst/>
          </a:prstGeom>
        </p:spPr>
      </p:pic>
      <p:pic>
        <p:nvPicPr>
          <p:cNvPr id="9" name="Billede 8" descr="Et billede, der indeholder person, udendørs&#10;&#10;Automatisk genereret beskrivelse">
            <a:extLst>
              <a:ext uri="{FF2B5EF4-FFF2-40B4-BE49-F238E27FC236}">
                <a16:creationId xmlns:a16="http://schemas.microsoft.com/office/drawing/2014/main" id="{6B927D51-193D-EEF0-1CE9-4B91EBBD3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81" y="69339"/>
            <a:ext cx="3531361" cy="5297040"/>
          </a:xfrm>
          <a:prstGeom prst="rect">
            <a:avLst/>
          </a:prstGeom>
        </p:spPr>
      </p:pic>
      <p:pic>
        <p:nvPicPr>
          <p:cNvPr id="10" name="Billede 9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906B107F-E931-EA2E-707F-F4D8266A9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855" y="340942"/>
            <a:ext cx="3531361" cy="62542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B0B38731-96D8-D4D4-E5B5-4EC0D5473CEC}"/>
              </a:ext>
            </a:extLst>
          </p:cNvPr>
          <p:cNvSpPr txBox="1"/>
          <p:nvPr/>
        </p:nvSpPr>
        <p:spPr>
          <a:xfrm>
            <a:off x="753704" y="5671920"/>
            <a:ext cx="2459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Morten Münchow</a:t>
            </a:r>
          </a:p>
          <a:p>
            <a:pPr algn="ctr"/>
            <a:r>
              <a:rPr lang="da-DK" dirty="0" err="1"/>
              <a:t>Coffee</a:t>
            </a:r>
            <a:r>
              <a:rPr lang="da-DK" dirty="0"/>
              <a:t> </a:t>
            </a:r>
            <a:r>
              <a:rPr lang="da-DK" dirty="0" err="1"/>
              <a:t>Roasting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6F05872-7DFB-06DD-C326-4CCB5A85F5E0}"/>
              </a:ext>
            </a:extLst>
          </p:cNvPr>
          <p:cNvSpPr txBox="1"/>
          <p:nvPr/>
        </p:nvSpPr>
        <p:spPr>
          <a:xfrm>
            <a:off x="9347130" y="5562505"/>
            <a:ext cx="1730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Ida Steen</a:t>
            </a:r>
          </a:p>
          <a:p>
            <a:pPr algn="ctr"/>
            <a:r>
              <a:rPr lang="da-DK" dirty="0" err="1"/>
              <a:t>Sensory</a:t>
            </a:r>
            <a:r>
              <a:rPr lang="da-DK" dirty="0"/>
              <a:t>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05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4" descr="Et billede, der indeholder indendørs, udstyr, snavset, møller&#10;&#10;Automatisk genereret beskrivelse">
            <a:extLst>
              <a:ext uri="{FF2B5EF4-FFF2-40B4-BE49-F238E27FC236}">
                <a16:creationId xmlns:a16="http://schemas.microsoft.com/office/drawing/2014/main" id="{45B04B5F-E6F5-B6F0-B3F1-2C4085AAD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1"/>
          <a:stretch/>
        </p:blipFill>
        <p:spPr>
          <a:xfrm>
            <a:off x="121640" y="1439379"/>
            <a:ext cx="8347665" cy="5004591"/>
          </a:xfrm>
          <a:prstGeom prst="rect">
            <a:avLst/>
          </a:prstGeom>
        </p:spPr>
      </p:pic>
      <p:pic>
        <p:nvPicPr>
          <p:cNvPr id="6" name="Billede 5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6A77846-94EF-3C97-E712-F3250CB2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6" y="300286"/>
            <a:ext cx="3016345" cy="53421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1448966-031B-31E7-10FE-174F3B9E3DAD}"/>
              </a:ext>
            </a:extLst>
          </p:cNvPr>
          <p:cNvSpPr txBox="1"/>
          <p:nvPr/>
        </p:nvSpPr>
        <p:spPr>
          <a:xfrm>
            <a:off x="3585374" y="146807"/>
            <a:ext cx="2288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Academy</a:t>
            </a:r>
            <a:endParaRPr lang="da-DK" sz="4400" dirty="0"/>
          </a:p>
        </p:txBody>
      </p:sp>
      <p:pic>
        <p:nvPicPr>
          <p:cNvPr id="1026" name="Picture 2" descr="Europe political map">
            <a:extLst>
              <a:ext uri="{FF2B5EF4-FFF2-40B4-BE49-F238E27FC236}">
                <a16:creationId xmlns:a16="http://schemas.microsoft.com/office/drawing/2014/main" id="{24787D59-524F-C106-9169-F561BE39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r="27247"/>
          <a:stretch/>
        </p:blipFill>
        <p:spPr bwMode="auto">
          <a:xfrm>
            <a:off x="8586649" y="1328014"/>
            <a:ext cx="3258427" cy="511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6F85BA2-6AAD-BB39-B907-98A810C9E4B8}"/>
              </a:ext>
            </a:extLst>
          </p:cNvPr>
          <p:cNvSpPr/>
          <p:nvPr/>
        </p:nvSpPr>
        <p:spPr>
          <a:xfrm>
            <a:off x="9413421" y="2930979"/>
            <a:ext cx="610145" cy="534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E7F6F98-8E12-9CD1-AA60-79EED99F86D1}"/>
              </a:ext>
            </a:extLst>
          </p:cNvPr>
          <p:cNvSpPr txBox="1"/>
          <p:nvPr/>
        </p:nvSpPr>
        <p:spPr>
          <a:xfrm>
            <a:off x="8909138" y="769441"/>
            <a:ext cx="2335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Copenhagen, Denmark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26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DC27D-6C1D-8755-C024-A12994F4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7" y="612184"/>
            <a:ext cx="10515600" cy="1325563"/>
          </a:xfrm>
        </p:spPr>
        <p:txBody>
          <a:bodyPr/>
          <a:lstStyle/>
          <a:p>
            <a:r>
              <a:rPr lang="da-DK" dirty="0" err="1"/>
              <a:t>Since</a:t>
            </a:r>
            <a:r>
              <a:rPr lang="da-DK" dirty="0"/>
              <a:t> 2007 </a:t>
            </a:r>
            <a:r>
              <a:rPr lang="da-DK" dirty="0" err="1"/>
              <a:t>We</a:t>
            </a:r>
            <a:r>
              <a:rPr lang="da-DK" dirty="0"/>
              <a:t> have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A40B9D-0646-DAD8-1C6C-FBC0E830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97" y="2041816"/>
            <a:ext cx="7132264" cy="2774367"/>
          </a:xfrm>
        </p:spPr>
        <p:txBody>
          <a:bodyPr>
            <a:normAutofit fontScale="92500"/>
          </a:bodyPr>
          <a:lstStyle/>
          <a:p>
            <a:r>
              <a:rPr lang="da-DK" dirty="0" err="1"/>
              <a:t>Taught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2000 </a:t>
            </a:r>
            <a:r>
              <a:rPr lang="da-DK" dirty="0" err="1"/>
              <a:t>individuals</a:t>
            </a:r>
            <a:r>
              <a:rPr lang="da-DK" dirty="0"/>
              <a:t> </a:t>
            </a:r>
            <a:r>
              <a:rPr lang="da-DK" dirty="0" err="1"/>
              <a:t>coffee</a:t>
            </a:r>
            <a:r>
              <a:rPr lang="da-DK" dirty="0"/>
              <a:t> </a:t>
            </a:r>
            <a:r>
              <a:rPr lang="da-DK" dirty="0" err="1"/>
              <a:t>roasting</a:t>
            </a:r>
            <a:r>
              <a:rPr lang="da-DK" dirty="0"/>
              <a:t> and </a:t>
            </a:r>
            <a:r>
              <a:rPr lang="da-DK" dirty="0" err="1"/>
              <a:t>sensory</a:t>
            </a:r>
            <a:r>
              <a:rPr lang="da-DK" dirty="0"/>
              <a:t> </a:t>
            </a:r>
            <a:r>
              <a:rPr lang="da-DK" dirty="0" err="1"/>
              <a:t>skills</a:t>
            </a:r>
            <a:r>
              <a:rPr lang="da-DK" dirty="0"/>
              <a:t> </a:t>
            </a:r>
            <a:r>
              <a:rPr lang="da-DK" dirty="0" err="1"/>
              <a:t>since</a:t>
            </a:r>
            <a:r>
              <a:rPr lang="da-DK" dirty="0"/>
              <a:t> 2007</a:t>
            </a:r>
          </a:p>
          <a:p>
            <a:r>
              <a:rPr lang="da-DK" dirty="0" err="1"/>
              <a:t>Consulted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30 </a:t>
            </a:r>
            <a:r>
              <a:rPr lang="da-DK" dirty="0" err="1"/>
              <a:t>Roasteries</a:t>
            </a:r>
            <a:r>
              <a:rPr lang="da-DK" dirty="0"/>
              <a:t> </a:t>
            </a:r>
            <a:r>
              <a:rPr lang="da-DK" dirty="0" err="1"/>
              <a:t>world</a:t>
            </a:r>
            <a:r>
              <a:rPr lang="da-DK" dirty="0"/>
              <a:t> </a:t>
            </a:r>
            <a:r>
              <a:rPr lang="da-DK" dirty="0" err="1"/>
              <a:t>wide</a:t>
            </a:r>
            <a:endParaRPr lang="da-DK" dirty="0"/>
          </a:p>
          <a:p>
            <a:r>
              <a:rPr lang="da-DK" dirty="0" err="1"/>
              <a:t>Initiated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30 </a:t>
            </a:r>
            <a:r>
              <a:rPr lang="da-DK" dirty="0" err="1"/>
              <a:t>scientific</a:t>
            </a:r>
            <a:r>
              <a:rPr lang="da-DK" dirty="0"/>
              <a:t> research </a:t>
            </a:r>
            <a:r>
              <a:rPr lang="da-DK" dirty="0" err="1"/>
              <a:t>projects</a:t>
            </a:r>
            <a:r>
              <a:rPr lang="da-DK" dirty="0"/>
              <a:t> </a:t>
            </a:r>
          </a:p>
          <a:p>
            <a:r>
              <a:rPr lang="da-DK" dirty="0" err="1"/>
              <a:t>Published</a:t>
            </a:r>
            <a:r>
              <a:rPr lang="da-DK" dirty="0"/>
              <a:t> 15 </a:t>
            </a:r>
            <a:r>
              <a:rPr lang="da-DK" dirty="0" err="1"/>
              <a:t>scientific</a:t>
            </a:r>
            <a:r>
              <a:rPr lang="da-DK" dirty="0"/>
              <a:t> </a:t>
            </a:r>
            <a:r>
              <a:rPr lang="da-DK" dirty="0" err="1"/>
              <a:t>papers</a:t>
            </a:r>
            <a:endParaRPr lang="da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94BAC3-FB29-C56D-BB0D-F9934E2252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7" t="10146" r="17359" b="25122"/>
          <a:stretch/>
        </p:blipFill>
        <p:spPr bwMode="auto">
          <a:xfrm>
            <a:off x="9012634" y="2546629"/>
            <a:ext cx="2679158" cy="20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3546973-3D3C-0FC8-BB9F-51601498C19C}"/>
              </a:ext>
            </a:extLst>
          </p:cNvPr>
          <p:cNvSpPr txBox="1"/>
          <p:nvPr/>
        </p:nvSpPr>
        <p:spPr>
          <a:xfrm>
            <a:off x="9968420" y="4648761"/>
            <a:ext cx="184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South Korea 2007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6BB5A7-16C5-CCCF-15E6-8A6C1BA3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48" y="86194"/>
            <a:ext cx="2505999" cy="19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604D6BF-E52B-808D-76DC-2BD144926678}"/>
              </a:ext>
            </a:extLst>
          </p:cNvPr>
          <p:cNvSpPr txBox="1"/>
          <p:nvPr/>
        </p:nvSpPr>
        <p:spPr>
          <a:xfrm>
            <a:off x="10189912" y="2050766"/>
            <a:ext cx="18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Copenhagen 2022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724B9885-9A5D-E5D3-D0FD-2E804D98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4" y="4566003"/>
            <a:ext cx="2668555" cy="785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8D0BB35-FF3E-741A-84F0-9AFE7A05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20" y="4566003"/>
            <a:ext cx="2911150" cy="98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9DC7C17-A17A-57CE-B6B2-51FD4DF1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4" y="5617485"/>
            <a:ext cx="2747903" cy="11732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198D2D-78B5-903C-A11F-04BB4A4D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15" y="5195398"/>
            <a:ext cx="3253143" cy="15039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C1F75E7-477F-212F-8BF9-173BB72AF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20" y="5742869"/>
            <a:ext cx="2747903" cy="11151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9E63D92F-487C-A83E-4FB8-70A6D8D15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r="-1" b="30611"/>
          <a:stretch/>
        </p:blipFill>
        <p:spPr bwMode="auto">
          <a:xfrm>
            <a:off x="5780465" y="72558"/>
            <a:ext cx="3502228" cy="18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94D0C58-399C-C894-2042-2DCAEA2010CC}"/>
              </a:ext>
            </a:extLst>
          </p:cNvPr>
          <p:cNvSpPr txBox="1"/>
          <p:nvPr/>
        </p:nvSpPr>
        <p:spPr>
          <a:xfrm>
            <a:off x="7496737" y="1832464"/>
            <a:ext cx="18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Copenhagen 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23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C4D5D-66DC-8806-E696-5363C8AE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33" y="138565"/>
            <a:ext cx="9051848" cy="762000"/>
          </a:xfrm>
        </p:spPr>
        <p:txBody>
          <a:bodyPr/>
          <a:lstStyle/>
          <a:p>
            <a:r>
              <a:rPr lang="da-DK" dirty="0" err="1"/>
              <a:t>Competencies</a:t>
            </a:r>
            <a:r>
              <a:rPr lang="da-DK" dirty="0"/>
              <a:t> </a:t>
            </a:r>
            <a:r>
              <a:rPr lang="da-DK" dirty="0" err="1"/>
              <a:t>vs</a:t>
            </a:r>
            <a:r>
              <a:rPr lang="da-DK" dirty="0"/>
              <a:t> Copy-paste</a:t>
            </a:r>
          </a:p>
        </p:txBody>
      </p:sp>
      <p:pic>
        <p:nvPicPr>
          <p:cNvPr id="2050" name="Picture 2" descr="Teach me how to fish stock vector. Illustration of give - 104950153">
            <a:extLst>
              <a:ext uri="{FF2B5EF4-FFF2-40B4-BE49-F238E27FC236}">
                <a16:creationId xmlns:a16="http://schemas.microsoft.com/office/drawing/2014/main" id="{93E619E1-A8E8-0709-242A-5BE348C28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r="-1" b="9931"/>
          <a:stretch/>
        </p:blipFill>
        <p:spPr bwMode="auto">
          <a:xfrm>
            <a:off x="196588" y="900319"/>
            <a:ext cx="2463881" cy="18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3524F36-CD18-7120-C2A5-FF25F7523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948" y="2891245"/>
            <a:ext cx="3009019" cy="2326493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6B869E5F-55A4-CB0C-16FD-55D559559F27}"/>
              </a:ext>
            </a:extLst>
          </p:cNvPr>
          <p:cNvCxnSpPr>
            <a:cxnSpLocks/>
          </p:cNvCxnSpPr>
          <p:nvPr/>
        </p:nvCxnSpPr>
        <p:spPr>
          <a:xfrm flipH="1">
            <a:off x="3213464" y="2722732"/>
            <a:ext cx="3313611" cy="26604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43B3E94-62E3-2976-9AA0-D07CBDFCD053}"/>
              </a:ext>
            </a:extLst>
          </p:cNvPr>
          <p:cNvCxnSpPr>
            <a:cxnSpLocks/>
          </p:cNvCxnSpPr>
          <p:nvPr/>
        </p:nvCxnSpPr>
        <p:spPr>
          <a:xfrm>
            <a:off x="3213464" y="2722732"/>
            <a:ext cx="3313611" cy="26604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EAED5561-BA12-C8F6-1B3D-AD026588A2B6}"/>
              </a:ext>
            </a:extLst>
          </p:cNvPr>
          <p:cNvCxnSpPr/>
          <p:nvPr/>
        </p:nvCxnSpPr>
        <p:spPr>
          <a:xfrm>
            <a:off x="6431279" y="3966755"/>
            <a:ext cx="14804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lede 19">
            <a:extLst>
              <a:ext uri="{FF2B5EF4-FFF2-40B4-BE49-F238E27FC236}">
                <a16:creationId xmlns:a16="http://schemas.microsoft.com/office/drawing/2014/main" id="{41E7E2D7-C1F7-8D43-5CCA-BDAE6C418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77" y="4794610"/>
            <a:ext cx="2183135" cy="1924825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B1583F4B-901F-E403-FEA2-BEE241C38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79" y="2331305"/>
            <a:ext cx="1994978" cy="2398934"/>
          </a:xfrm>
          <a:prstGeom prst="rect">
            <a:avLst/>
          </a:prstGeom>
        </p:spPr>
      </p:pic>
      <p:sp>
        <p:nvSpPr>
          <p:cNvPr id="28" name="Venstre klammeparentes 27">
            <a:extLst>
              <a:ext uri="{FF2B5EF4-FFF2-40B4-BE49-F238E27FC236}">
                <a16:creationId xmlns:a16="http://schemas.microsoft.com/office/drawing/2014/main" id="{3A5A07EF-A2C3-5FD4-C95B-CE9E82CEF4E8}"/>
              </a:ext>
            </a:extLst>
          </p:cNvPr>
          <p:cNvSpPr/>
          <p:nvPr/>
        </p:nvSpPr>
        <p:spPr>
          <a:xfrm>
            <a:off x="7942217" y="138565"/>
            <a:ext cx="394866" cy="6540908"/>
          </a:xfrm>
          <a:prstGeom prst="leftBrace">
            <a:avLst>
              <a:gd name="adj1" fmla="val 39209"/>
              <a:gd name="adj2" fmla="val 5831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Pladsholder til indhold 11">
            <a:extLst>
              <a:ext uri="{FF2B5EF4-FFF2-40B4-BE49-F238E27FC236}">
                <a16:creationId xmlns:a16="http://schemas.microsoft.com/office/drawing/2014/main" id="{1C4D7081-300F-A30E-6FD1-FF928337D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63" y="270219"/>
            <a:ext cx="2358209" cy="199671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A102481-6284-6EFA-C41E-1F3E8408472D}"/>
              </a:ext>
            </a:extLst>
          </p:cNvPr>
          <p:cNvSpPr txBox="1"/>
          <p:nvPr/>
        </p:nvSpPr>
        <p:spPr>
          <a:xfrm rot="16200000">
            <a:off x="7259963" y="1213874"/>
            <a:ext cx="265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Control + </a:t>
            </a:r>
            <a:r>
              <a:rPr lang="da-DK" dirty="0" err="1"/>
              <a:t>Experimentation</a:t>
            </a:r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589C402-92C2-913D-FB71-C16E7B5A16BA}"/>
              </a:ext>
            </a:extLst>
          </p:cNvPr>
          <p:cNvSpPr txBox="1"/>
          <p:nvPr/>
        </p:nvSpPr>
        <p:spPr>
          <a:xfrm rot="16200000">
            <a:off x="7331686" y="4489114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Self </a:t>
            </a:r>
            <a:r>
              <a:rPr lang="da-DK" dirty="0" err="1"/>
              <a:t>confident</a:t>
            </a:r>
            <a:r>
              <a:rPr lang="da-DK" dirty="0"/>
              <a:t> </a:t>
            </a:r>
            <a:r>
              <a:rPr lang="da-DK" dirty="0" err="1"/>
              <a:t>evaluation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44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væg, mand&#10;&#10;Automatisk genereret beskrivelse">
            <a:extLst>
              <a:ext uri="{FF2B5EF4-FFF2-40B4-BE49-F238E27FC236}">
                <a16:creationId xmlns:a16="http://schemas.microsoft.com/office/drawing/2014/main" id="{176C5E3A-7940-CE9E-4CE9-A2A4136C2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4" t="29016" r="7667" b="26286"/>
          <a:stretch/>
        </p:blipFill>
        <p:spPr>
          <a:xfrm>
            <a:off x="5194272" y="28575"/>
            <a:ext cx="5861842" cy="3945254"/>
          </a:xfrm>
          <a:prstGeom prst="rect">
            <a:avLst/>
          </a:prstGeom>
        </p:spPr>
      </p:pic>
      <p:pic>
        <p:nvPicPr>
          <p:cNvPr id="9" name="Billede 8" descr="Et billede, der indeholder indendørs, gulv, vindue, loft&#10;&#10;Automatisk genereret beskrivelse">
            <a:extLst>
              <a:ext uri="{FF2B5EF4-FFF2-40B4-BE49-F238E27FC236}">
                <a16:creationId xmlns:a16="http://schemas.microsoft.com/office/drawing/2014/main" id="{C056D181-759E-3518-2944-4A1E5DD5CC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32100" r="52"/>
          <a:stretch/>
        </p:blipFill>
        <p:spPr>
          <a:xfrm>
            <a:off x="9053567" y="3429000"/>
            <a:ext cx="3138433" cy="34290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C42B681-59C7-D307-7799-C8067822E667}"/>
              </a:ext>
            </a:extLst>
          </p:cNvPr>
          <p:cNvSpPr txBox="1"/>
          <p:nvPr/>
        </p:nvSpPr>
        <p:spPr>
          <a:xfrm>
            <a:off x="229588" y="28575"/>
            <a:ext cx="2972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Kontra</a:t>
            </a:r>
            <a:r>
              <a:rPr lang="en-US" sz="4400" dirty="0"/>
              <a:t> 2005</a:t>
            </a:r>
            <a:endParaRPr lang="da-DK" sz="4400" dirty="0"/>
          </a:p>
        </p:txBody>
      </p:sp>
      <p:pic>
        <p:nvPicPr>
          <p:cNvPr id="16" name="Billede 15" descr="Et billede, der indeholder tekst, bygning, udendørs, jord&#10;&#10;Automatisk genereret beskrivelse">
            <a:extLst>
              <a:ext uri="{FF2B5EF4-FFF2-40B4-BE49-F238E27FC236}">
                <a16:creationId xmlns:a16="http://schemas.microsoft.com/office/drawing/2014/main" id="{92B8C515-FB9E-7343-18E9-00D5D4F76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23523"/>
          <a:stretch/>
        </p:blipFill>
        <p:spPr>
          <a:xfrm>
            <a:off x="120730" y="1482809"/>
            <a:ext cx="4838854" cy="408632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BBB52E9-13A7-D092-CAAA-6AA1F2EB1848}"/>
              </a:ext>
            </a:extLst>
          </p:cNvPr>
          <p:cNvSpPr txBox="1"/>
          <p:nvPr/>
        </p:nvSpPr>
        <p:spPr>
          <a:xfrm>
            <a:off x="5155083" y="4524103"/>
            <a:ext cx="319106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/>
              <a:t>Probat L12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Thermostat</a:t>
            </a:r>
            <a:r>
              <a:rPr lang="da-DK" dirty="0"/>
              <a:t> -&gt; On/</a:t>
            </a:r>
            <a:r>
              <a:rPr lang="da-DK" dirty="0" err="1"/>
              <a:t>Off</a:t>
            </a:r>
            <a:r>
              <a:rPr lang="da-DK" dirty="0"/>
              <a:t> </a:t>
            </a:r>
            <a:r>
              <a:rPr lang="da-DK" dirty="0" err="1"/>
              <a:t>button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Following</a:t>
            </a:r>
            <a:r>
              <a:rPr lang="da-DK" dirty="0"/>
              <a:t> </a:t>
            </a:r>
            <a:r>
              <a:rPr lang="da-DK" dirty="0" err="1"/>
              <a:t>instructions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15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4" descr="Et billede, der indeholder person, indendørs, køkken, forbereder&#10;&#10;Automatisk genereret beskrivelse">
            <a:extLst>
              <a:ext uri="{FF2B5EF4-FFF2-40B4-BE49-F238E27FC236}">
                <a16:creationId xmlns:a16="http://schemas.microsoft.com/office/drawing/2014/main" id="{1FDF349E-B714-33C3-C20B-5EA5EFA36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9966"/>
          <a:stretch/>
        </p:blipFill>
        <p:spPr>
          <a:xfrm>
            <a:off x="7019836" y="326941"/>
            <a:ext cx="4390950" cy="5803271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F20D0B8-9D8F-2B38-F714-9D4F894B4EAC}"/>
              </a:ext>
            </a:extLst>
          </p:cNvPr>
          <p:cNvSpPr txBox="1"/>
          <p:nvPr/>
        </p:nvSpPr>
        <p:spPr>
          <a:xfrm>
            <a:off x="229588" y="28575"/>
            <a:ext cx="2972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Kontra</a:t>
            </a:r>
            <a:r>
              <a:rPr lang="en-US" sz="4400" dirty="0"/>
              <a:t> 2006</a:t>
            </a:r>
            <a:endParaRPr lang="da-DK" sz="4400" dirty="0"/>
          </a:p>
        </p:txBody>
      </p:sp>
      <p:pic>
        <p:nvPicPr>
          <p:cNvPr id="2" name="Billede 1" descr="Et billede, der indeholder person, indendørs, væg, mand&#10;&#10;Automatisk genereret beskrivelse">
            <a:extLst>
              <a:ext uri="{FF2B5EF4-FFF2-40B4-BE49-F238E27FC236}">
                <a16:creationId xmlns:a16="http://schemas.microsoft.com/office/drawing/2014/main" id="{EBB3DE42-32D6-1EA8-8F9B-3718F33E67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4" t="29016" r="24807" b="26286"/>
          <a:stretch/>
        </p:blipFill>
        <p:spPr>
          <a:xfrm>
            <a:off x="252534" y="1097900"/>
            <a:ext cx="4904079" cy="5032312"/>
          </a:xfrm>
          <a:prstGeom prst="rect">
            <a:avLst/>
          </a:prstGeom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C2B13341-F07F-5291-B261-28EB44008751}"/>
              </a:ext>
            </a:extLst>
          </p:cNvPr>
          <p:cNvCxnSpPr/>
          <p:nvPr/>
        </p:nvCxnSpPr>
        <p:spPr>
          <a:xfrm>
            <a:off x="5346441" y="3536302"/>
            <a:ext cx="148356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8069A7D0-9B32-10CC-DA47-3A682AF084C0}"/>
              </a:ext>
            </a:extLst>
          </p:cNvPr>
          <p:cNvSpPr txBox="1"/>
          <p:nvPr/>
        </p:nvSpPr>
        <p:spPr>
          <a:xfrm>
            <a:off x="1851250" y="6245430"/>
            <a:ext cx="135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12kg </a:t>
            </a:r>
            <a:r>
              <a:rPr lang="da-DK" dirty="0" err="1"/>
              <a:t>roaster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262C1B3-DE0A-5CC1-9444-FF812DA197D7}"/>
              </a:ext>
            </a:extLst>
          </p:cNvPr>
          <p:cNvSpPr txBox="1"/>
          <p:nvPr/>
        </p:nvSpPr>
        <p:spPr>
          <a:xfrm>
            <a:off x="8539869" y="6245430"/>
            <a:ext cx="135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30kg </a:t>
            </a:r>
            <a:r>
              <a:rPr lang="da-DK" dirty="0" err="1"/>
              <a:t>roaster</a:t>
            </a: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B89137D-336F-6787-D752-0C2C6FA5D1F3}"/>
              </a:ext>
            </a:extLst>
          </p:cNvPr>
          <p:cNvSpPr txBox="1"/>
          <p:nvPr/>
        </p:nvSpPr>
        <p:spPr>
          <a:xfrm>
            <a:off x="5639222" y="1419140"/>
            <a:ext cx="8980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48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B2672F-4E5F-5080-0CB1-28B6E1343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5039" r="5599" b="5681"/>
          <a:stretch/>
        </p:blipFill>
        <p:spPr bwMode="auto">
          <a:xfrm>
            <a:off x="208190" y="2013808"/>
            <a:ext cx="5845628" cy="44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6EA6053-A6BD-AB04-5C91-34A45A6A5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6845" r="11353" b="3572"/>
          <a:stretch/>
        </p:blipFill>
        <p:spPr bwMode="auto">
          <a:xfrm>
            <a:off x="6257923" y="1963512"/>
            <a:ext cx="5666013" cy="454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506259E-CB99-E620-AEA8-67D2BFF1D032}"/>
              </a:ext>
            </a:extLst>
          </p:cNvPr>
          <p:cNvSpPr txBox="1"/>
          <p:nvPr/>
        </p:nvSpPr>
        <p:spPr>
          <a:xfrm>
            <a:off x="4609727" y="142875"/>
            <a:ext cx="2972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Kontra</a:t>
            </a:r>
            <a:r>
              <a:rPr lang="en-US" sz="4400" dirty="0"/>
              <a:t> 2022</a:t>
            </a:r>
            <a:endParaRPr lang="da-DK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2996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1090</Words>
  <Application>Microsoft Office PowerPoint</Application>
  <PresentationFormat>Widescreen</PresentationFormat>
  <Paragraphs>217</Paragraphs>
  <Slides>27</Slides>
  <Notes>6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Source Sans Pro</vt:lpstr>
      <vt:lpstr>Wingdings</vt:lpstr>
      <vt:lpstr>Office-tema</vt:lpstr>
      <vt:lpstr>Why Rate of Rise is a bad reference point for optimizing flavour in coffee roasting</vt:lpstr>
      <vt:lpstr>Who is this for?</vt:lpstr>
      <vt:lpstr>PowerPoint-præsentation</vt:lpstr>
      <vt:lpstr>PowerPoint-præsentation</vt:lpstr>
      <vt:lpstr>Since 2007 We have</vt:lpstr>
      <vt:lpstr>Competencies vs Copy-paste</vt:lpstr>
      <vt:lpstr>PowerPoint-præsentation</vt:lpstr>
      <vt:lpstr>PowerPoint-præsentation</vt:lpstr>
      <vt:lpstr>PowerPoint-præsentation</vt:lpstr>
      <vt:lpstr>Ida Steen joins CoffeeMind  in 2014</vt:lpstr>
      <vt:lpstr>PowerPoint-præsentation</vt:lpstr>
      <vt:lpstr>PowerPoint-præsentation</vt:lpstr>
      <vt:lpstr>PowerPoint-præsentation</vt:lpstr>
      <vt:lpstr>The structure of a good roasting education system</vt:lpstr>
      <vt:lpstr>PowerPoint-præsentation</vt:lpstr>
      <vt:lpstr>PowerPoint-præsentation</vt:lpstr>
      <vt:lpstr>PowerPoint-præsentation</vt:lpstr>
      <vt:lpstr>Chain of causality (first principles)</vt:lpstr>
      <vt:lpstr>PowerPoint-præsentation</vt:lpstr>
      <vt:lpstr>How does a good theory look like?</vt:lpstr>
      <vt:lpstr>How does a good theory look like?</vt:lpstr>
      <vt:lpstr>Small things does not become bigger in reality just because you magnify it</vt:lpstr>
      <vt:lpstr>PowerPoint-præsentation</vt:lpstr>
      <vt:lpstr>Parameter priority</vt:lpstr>
      <vt:lpstr>The goal is to obtain the following objectives  Reduction points are triggered by bean temp </vt:lpstr>
      <vt:lpstr>PowerPoint-præsentation</vt:lpstr>
      <vt:lpstr>All roasters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Perfect Coffee Roastery</dc:title>
  <dc:creator>Morten Münchow</dc:creator>
  <cp:lastModifiedBy>Morten Münchow</cp:lastModifiedBy>
  <cp:revision>39</cp:revision>
  <dcterms:created xsi:type="dcterms:W3CDTF">2022-08-31T10:22:11Z</dcterms:created>
  <dcterms:modified xsi:type="dcterms:W3CDTF">2024-06-26T19:04:05Z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42FD0106-995B-480D-A5EC-B0BBFAFC479F</vt:lpwstr>
  </property>
  <property fmtid="{D5CDD505-2E9C-101B-9397-08002B2CF9AE}" pid="3" name="ArticulatePath">
    <vt:lpwstr>The Perfect Coffee Roastery Stronghold</vt:lpwstr>
  </property>
  <property fmtid="{D5CDD505-2E9C-101B-9397-08002B2CF9AE}" pid="4" name="MSIP_Label_742be52b-2407-45f8-81f6-808b256247cf_Enabled">
    <vt:lpwstr>true</vt:lpwstr>
  </property>
  <property fmtid="{D5CDD505-2E9C-101B-9397-08002B2CF9AE}" pid="5" name="MSIP_Label_742be52b-2407-45f8-81f6-808b256247cf_SetDate">
    <vt:lpwstr>2023-10-28T06:58:20Z</vt:lpwstr>
  </property>
  <property fmtid="{D5CDD505-2E9C-101B-9397-08002B2CF9AE}" pid="6" name="MSIP_Label_742be52b-2407-45f8-81f6-808b256247cf_Method">
    <vt:lpwstr>Standard</vt:lpwstr>
  </property>
  <property fmtid="{D5CDD505-2E9C-101B-9397-08002B2CF9AE}" pid="7" name="MSIP_Label_742be52b-2407-45f8-81f6-808b256247cf_Name">
    <vt:lpwstr>BKI</vt:lpwstr>
  </property>
  <property fmtid="{D5CDD505-2E9C-101B-9397-08002B2CF9AE}" pid="8" name="MSIP_Label_742be52b-2407-45f8-81f6-808b256247cf_SiteId">
    <vt:lpwstr>f454dd93-168f-41c0-a201-0d29e8781a05</vt:lpwstr>
  </property>
  <property fmtid="{D5CDD505-2E9C-101B-9397-08002B2CF9AE}" pid="9" name="MSIP_Label_742be52b-2407-45f8-81f6-808b256247cf_ActionId">
    <vt:lpwstr>dbf73450-a86a-42e3-9c46-61517ea45c0b</vt:lpwstr>
  </property>
  <property fmtid="{D5CDD505-2E9C-101B-9397-08002B2CF9AE}" pid="10" name="MSIP_Label_742be52b-2407-45f8-81f6-808b256247cf_ContentBits">
    <vt:lpwstr>0</vt:lpwstr>
  </property>
</Properties>
</file>